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9" r:id="rId6"/>
    <p:sldId id="273" r:id="rId7"/>
    <p:sldId id="274" r:id="rId8"/>
    <p:sldId id="261" r:id="rId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68686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8" autoAdjust="0"/>
  </p:normalViewPr>
  <p:slideViewPr>
    <p:cSldViewPr>
      <p:cViewPr>
        <p:scale>
          <a:sx n="60" d="100"/>
          <a:sy n="60" d="100"/>
        </p:scale>
        <p:origin x="128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965B89D-21E2-4AE0-B86A-94C13EFBE567}" type="datetimeFigureOut">
              <a:rPr lang="en-US" smtClean="0"/>
              <a:t>7/6/2020</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B6CA479-2C52-4B5C-B680-F33C76E09305}" type="slidenum">
              <a:rPr lang="en-US" smtClean="0"/>
              <a:t>‹#›</a:t>
            </a:fld>
            <a:endParaRPr lang="en-US"/>
          </a:p>
        </p:txBody>
      </p:sp>
    </p:spTree>
    <p:extLst>
      <p:ext uri="{BB962C8B-B14F-4D97-AF65-F5344CB8AC3E}">
        <p14:creationId xmlns:p14="http://schemas.microsoft.com/office/powerpoint/2010/main" val="231742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CA479-2C52-4B5C-B680-F33C76E09305}" type="slidenum">
              <a:rPr lang="en-US" smtClean="0"/>
              <a:t>2</a:t>
            </a:fld>
            <a:endParaRPr lang="en-US"/>
          </a:p>
        </p:txBody>
      </p:sp>
    </p:spTree>
    <p:extLst>
      <p:ext uri="{BB962C8B-B14F-4D97-AF65-F5344CB8AC3E}">
        <p14:creationId xmlns:p14="http://schemas.microsoft.com/office/powerpoint/2010/main" val="218012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77787B"/>
                </a:solidFill>
                <a:latin typeface="Palatino Linotype"/>
                <a:cs typeface="Palatino Linotype"/>
              </a:defRPr>
            </a:lvl1pPr>
          </a:lstStyle>
          <a:p>
            <a:pPr marL="12700">
              <a:lnSpc>
                <a:spcPct val="100000"/>
              </a:lnSpc>
              <a:spcBef>
                <a:spcPts val="90"/>
              </a:spcBef>
            </a:pPr>
            <a:r>
              <a:rPr spc="-40" dirty="0"/>
              <a:t>©Copyright </a:t>
            </a:r>
            <a:r>
              <a:rPr spc="10" dirty="0"/>
              <a:t>- </a:t>
            </a:r>
            <a:r>
              <a:rPr spc="-60" dirty="0"/>
              <a:t>Avpro, </a:t>
            </a:r>
            <a:r>
              <a:rPr spc="-20" dirty="0"/>
              <a:t>Inc </a:t>
            </a:r>
            <a:r>
              <a:rPr spc="10" dirty="0"/>
              <a:t>- </a:t>
            </a:r>
            <a:r>
              <a:rPr spc="-35" dirty="0"/>
              <a:t>Aircraft </a:t>
            </a:r>
            <a:r>
              <a:rPr spc="-40" dirty="0"/>
              <a:t>Sales </a:t>
            </a:r>
            <a:r>
              <a:rPr spc="-50" dirty="0"/>
              <a:t>&amp; </a:t>
            </a:r>
            <a:r>
              <a:rPr spc="-35" dirty="0"/>
              <a:t>Acquisitions </a:t>
            </a:r>
            <a:r>
              <a:rPr spc="-300" dirty="0"/>
              <a:t>®</a:t>
            </a:r>
            <a:r>
              <a:rPr spc="-10" dirty="0"/>
              <a:t> </a:t>
            </a:r>
            <a:r>
              <a:rPr spc="-15" dirty="0"/>
              <a:t>2018 </a:t>
            </a:r>
            <a:r>
              <a:rPr spc="10" dirty="0"/>
              <a:t>- </a:t>
            </a:r>
            <a:r>
              <a:rPr spc="-40" dirty="0"/>
              <a:t>All Rights </a:t>
            </a:r>
            <a:r>
              <a:rPr spc="-45" dirty="0"/>
              <a:t>Reserved </a:t>
            </a:r>
            <a:r>
              <a:rPr spc="-155" dirty="0"/>
              <a:t>• </a:t>
            </a:r>
            <a:r>
              <a:rPr spc="-35" dirty="0"/>
              <a:t>Specifications </a:t>
            </a:r>
            <a:r>
              <a:rPr spc="-30" dirty="0"/>
              <a:t>Subject </a:t>
            </a:r>
            <a:r>
              <a:rPr spc="-50" dirty="0"/>
              <a:t>To </a:t>
            </a:r>
            <a:r>
              <a:rPr spc="-35" dirty="0"/>
              <a:t>Verification </a:t>
            </a:r>
            <a:r>
              <a:rPr spc="-45" dirty="0"/>
              <a:t>upon </a:t>
            </a:r>
            <a:r>
              <a:rPr spc="-30" dirty="0"/>
              <a:t>Inspection. </a:t>
            </a:r>
            <a:r>
              <a:rPr spc="-35" dirty="0"/>
              <a:t>Aircraft </a:t>
            </a:r>
            <a:r>
              <a:rPr spc="-30" dirty="0"/>
              <a:t>Subject </a:t>
            </a:r>
            <a:r>
              <a:rPr spc="-50" dirty="0"/>
              <a:t>To </a:t>
            </a:r>
            <a:r>
              <a:rPr spc="-25" dirty="0"/>
              <a:t>Prior </a:t>
            </a:r>
            <a:r>
              <a:rPr spc="-40" dirty="0"/>
              <a:t>Sale </a:t>
            </a:r>
            <a:r>
              <a:rPr spc="-30" dirty="0"/>
              <a:t>or </a:t>
            </a:r>
            <a:r>
              <a:rPr spc="-45" dirty="0"/>
              <a:t>Withdrawal </a:t>
            </a:r>
            <a:r>
              <a:rPr spc="-35" dirty="0"/>
              <a:t>from </a:t>
            </a:r>
            <a:r>
              <a:rPr spc="-40" dirty="0"/>
              <a:t>Market. March </a:t>
            </a:r>
            <a:r>
              <a:rPr spc="-15" dirty="0"/>
              <a:t>16, 2018 11:03</a:t>
            </a:r>
            <a:r>
              <a:rPr spc="90" dirty="0"/>
              <a:t> </a:t>
            </a:r>
            <a:r>
              <a:rPr spc="-50" dirty="0"/>
              <a:t>AM</a:t>
            </a:r>
          </a:p>
        </p:txBody>
      </p:sp>
      <p:sp>
        <p:nvSpPr>
          <p:cNvPr id="5" name="Holder 5"/>
          <p:cNvSpPr>
            <a:spLocks noGrp="1"/>
          </p:cNvSpPr>
          <p:nvPr>
            <p:ph type="dt" sz="half" idx="6"/>
          </p:nvPr>
        </p:nvSpPr>
        <p:spPr/>
        <p:txBody>
          <a:bodyPr lIns="0" tIns="0" rIns="0" bIns="0"/>
          <a:lstStyle>
            <a:lvl1pPr>
              <a:defRPr sz="1400" b="0" i="0">
                <a:solidFill>
                  <a:srgbClr val="58595B"/>
                </a:solidFill>
                <a:latin typeface="Arial Narrow"/>
                <a:cs typeface="Arial Narrow"/>
              </a:defRPr>
            </a:lvl1p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dirty="0"/>
              <a:t>A</a:t>
            </a:r>
            <a:r>
              <a:rPr spc="100" dirty="0"/>
              <a:t> </a:t>
            </a:r>
            <a:r>
              <a:rPr dirty="0"/>
              <a:t>V</a:t>
            </a:r>
            <a:r>
              <a:rPr spc="180" dirty="0"/>
              <a:t> </a:t>
            </a:r>
            <a:r>
              <a:rPr dirty="0"/>
              <a:t>P</a:t>
            </a:r>
            <a:r>
              <a:rPr spc="180" dirty="0"/>
              <a:t> </a:t>
            </a:r>
            <a:r>
              <a:rPr dirty="0"/>
              <a:t>R</a:t>
            </a:r>
            <a:r>
              <a:rPr spc="180" dirty="0"/>
              <a:t> </a:t>
            </a:r>
            <a:r>
              <a:rPr dirty="0"/>
              <a:t>O</a:t>
            </a:r>
            <a:r>
              <a:rPr spc="180" dirty="0"/>
              <a:t> </a:t>
            </a:r>
            <a:r>
              <a:rPr dirty="0"/>
              <a:t>J</a:t>
            </a:r>
            <a:r>
              <a:rPr spc="180" dirty="0"/>
              <a:t> </a:t>
            </a:r>
            <a:r>
              <a:rPr dirty="0"/>
              <a:t>E</a:t>
            </a:r>
            <a:r>
              <a:rPr spc="180" dirty="0"/>
              <a:t> </a:t>
            </a:r>
            <a:r>
              <a:rPr dirty="0"/>
              <a:t>T</a:t>
            </a:r>
            <a:r>
              <a:rPr spc="180" dirty="0"/>
              <a:t> </a:t>
            </a:r>
            <a:r>
              <a:rPr dirty="0"/>
              <a:t>S</a:t>
            </a:r>
            <a:r>
              <a:rPr spc="180" dirty="0"/>
              <a:t> </a:t>
            </a:r>
            <a:r>
              <a:rPr dirty="0"/>
              <a:t>.</a:t>
            </a:r>
            <a:r>
              <a:rPr spc="180" dirty="0"/>
              <a:t> </a:t>
            </a:r>
            <a:r>
              <a:rPr dirty="0"/>
              <a:t>C</a:t>
            </a:r>
            <a:r>
              <a:rPr spc="180" dirty="0"/>
              <a:t> </a:t>
            </a:r>
            <a:r>
              <a:rPr dirty="0"/>
              <a:t>O</a:t>
            </a:r>
            <a:r>
              <a:rPr spc="180" dirty="0"/>
              <a:t> </a:t>
            </a:r>
            <a:r>
              <a:rPr dirty="0"/>
              <a:t>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040880"/>
            <a:ext cx="10058400" cy="469900"/>
          </a:xfrm>
          <a:custGeom>
            <a:avLst/>
            <a:gdLst/>
            <a:ahLst/>
            <a:cxnLst/>
            <a:rect l="l" t="t" r="r" b="b"/>
            <a:pathLst>
              <a:path w="10058400" h="469900">
                <a:moveTo>
                  <a:pt x="0" y="469582"/>
                </a:moveTo>
                <a:lnTo>
                  <a:pt x="10058400" y="469582"/>
                </a:lnTo>
                <a:lnTo>
                  <a:pt x="10058400" y="0"/>
                </a:lnTo>
                <a:lnTo>
                  <a:pt x="0" y="0"/>
                </a:lnTo>
                <a:lnTo>
                  <a:pt x="0" y="469582"/>
                </a:lnTo>
                <a:close/>
              </a:path>
            </a:pathLst>
          </a:custGeom>
          <a:solidFill>
            <a:srgbClr val="E2E3E4"/>
          </a:solidFill>
        </p:spPr>
        <p:txBody>
          <a:bodyPr wrap="square" lIns="0" tIns="0" rIns="0" bIns="0" rtlCol="0"/>
          <a:lstStyle/>
          <a:p>
            <a:endParaRPr/>
          </a:p>
        </p:txBody>
      </p:sp>
      <p:sp>
        <p:nvSpPr>
          <p:cNvPr id="17" name="bk object 17"/>
          <p:cNvSpPr/>
          <p:nvPr/>
        </p:nvSpPr>
        <p:spPr>
          <a:xfrm>
            <a:off x="6887557" y="7089179"/>
            <a:ext cx="0"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18" name="bk object 18"/>
          <p:cNvSpPr/>
          <p:nvPr/>
        </p:nvSpPr>
        <p:spPr>
          <a:xfrm>
            <a:off x="6350" y="4800"/>
            <a:ext cx="10045700" cy="965200"/>
          </a:xfrm>
          <a:custGeom>
            <a:avLst/>
            <a:gdLst/>
            <a:ahLst/>
            <a:cxnLst/>
            <a:rect l="l" t="t" r="r" b="b"/>
            <a:pathLst>
              <a:path w="10045700" h="965200">
                <a:moveTo>
                  <a:pt x="0" y="965200"/>
                </a:moveTo>
                <a:lnTo>
                  <a:pt x="10045700" y="965200"/>
                </a:lnTo>
                <a:lnTo>
                  <a:pt x="10045700" y="0"/>
                </a:lnTo>
                <a:lnTo>
                  <a:pt x="0" y="0"/>
                </a:lnTo>
                <a:lnTo>
                  <a:pt x="0" y="965200"/>
                </a:lnTo>
                <a:close/>
              </a:path>
            </a:pathLst>
          </a:custGeom>
          <a:ln w="12700">
            <a:solidFill>
              <a:srgbClr val="A5A7AA"/>
            </a:solidFill>
          </a:ln>
        </p:spPr>
        <p:txBody>
          <a:bodyPr wrap="square" lIns="0" tIns="0" rIns="0" bIns="0" rtlCol="0"/>
          <a:lstStyle/>
          <a:p>
            <a:endParaRPr/>
          </a:p>
        </p:txBody>
      </p:sp>
      <p:sp>
        <p:nvSpPr>
          <p:cNvPr id="19" name="bk object 19"/>
          <p:cNvSpPr/>
          <p:nvPr/>
        </p:nvSpPr>
        <p:spPr>
          <a:xfrm>
            <a:off x="0" y="0"/>
            <a:ext cx="10058400" cy="994410"/>
          </a:xfrm>
          <a:custGeom>
            <a:avLst/>
            <a:gdLst/>
            <a:ahLst/>
            <a:cxnLst/>
            <a:rect l="l" t="t" r="r" b="b"/>
            <a:pathLst>
              <a:path w="10058400" h="994410">
                <a:moveTo>
                  <a:pt x="0" y="994270"/>
                </a:moveTo>
                <a:lnTo>
                  <a:pt x="0" y="0"/>
                </a:lnTo>
                <a:lnTo>
                  <a:pt x="10058400" y="0"/>
                </a:lnTo>
                <a:lnTo>
                  <a:pt x="10058400" y="994270"/>
                </a:lnTo>
                <a:lnTo>
                  <a:pt x="0" y="994270"/>
                </a:lnTo>
                <a:close/>
              </a:path>
            </a:pathLst>
          </a:custGeom>
          <a:solidFill>
            <a:srgbClr val="231F20">
              <a:alpha val="75000"/>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77787B"/>
                </a:solidFill>
                <a:latin typeface="Palatino Linotype"/>
                <a:cs typeface="Palatino Linotype"/>
              </a:defRPr>
            </a:lvl1pPr>
          </a:lstStyle>
          <a:p>
            <a:pPr marL="12700">
              <a:lnSpc>
                <a:spcPct val="100000"/>
              </a:lnSpc>
              <a:spcBef>
                <a:spcPts val="90"/>
              </a:spcBef>
            </a:pPr>
            <a:r>
              <a:rPr spc="-40" dirty="0"/>
              <a:t>©Copyright </a:t>
            </a:r>
            <a:r>
              <a:rPr spc="10" dirty="0"/>
              <a:t>- </a:t>
            </a:r>
            <a:r>
              <a:rPr spc="-60" dirty="0"/>
              <a:t>Avpro, </a:t>
            </a:r>
            <a:r>
              <a:rPr spc="-20" dirty="0"/>
              <a:t>Inc </a:t>
            </a:r>
            <a:r>
              <a:rPr spc="10" dirty="0"/>
              <a:t>- </a:t>
            </a:r>
            <a:r>
              <a:rPr spc="-35" dirty="0"/>
              <a:t>Aircraft </a:t>
            </a:r>
            <a:r>
              <a:rPr spc="-40" dirty="0"/>
              <a:t>Sales </a:t>
            </a:r>
            <a:r>
              <a:rPr spc="-50" dirty="0"/>
              <a:t>&amp; </a:t>
            </a:r>
            <a:r>
              <a:rPr spc="-35" dirty="0"/>
              <a:t>Acquisitions </a:t>
            </a:r>
            <a:r>
              <a:rPr spc="-300" dirty="0"/>
              <a:t>®</a:t>
            </a:r>
            <a:r>
              <a:rPr spc="-10" dirty="0"/>
              <a:t> </a:t>
            </a:r>
            <a:r>
              <a:rPr spc="-15" dirty="0"/>
              <a:t>2018 </a:t>
            </a:r>
            <a:r>
              <a:rPr spc="10" dirty="0"/>
              <a:t>- </a:t>
            </a:r>
            <a:r>
              <a:rPr spc="-40" dirty="0"/>
              <a:t>All Rights </a:t>
            </a:r>
            <a:r>
              <a:rPr spc="-45" dirty="0"/>
              <a:t>Reserved </a:t>
            </a:r>
            <a:r>
              <a:rPr spc="-155" dirty="0"/>
              <a:t>• </a:t>
            </a:r>
            <a:r>
              <a:rPr spc="-35" dirty="0"/>
              <a:t>Specifications </a:t>
            </a:r>
            <a:r>
              <a:rPr spc="-30" dirty="0"/>
              <a:t>Subject </a:t>
            </a:r>
            <a:r>
              <a:rPr spc="-50" dirty="0"/>
              <a:t>To </a:t>
            </a:r>
            <a:r>
              <a:rPr spc="-35" dirty="0"/>
              <a:t>Verification </a:t>
            </a:r>
            <a:r>
              <a:rPr spc="-45" dirty="0"/>
              <a:t>upon </a:t>
            </a:r>
            <a:r>
              <a:rPr spc="-30" dirty="0"/>
              <a:t>Inspection. </a:t>
            </a:r>
            <a:r>
              <a:rPr spc="-35" dirty="0"/>
              <a:t>Aircraft </a:t>
            </a:r>
            <a:r>
              <a:rPr spc="-30" dirty="0"/>
              <a:t>Subject </a:t>
            </a:r>
            <a:r>
              <a:rPr spc="-50" dirty="0"/>
              <a:t>To </a:t>
            </a:r>
            <a:r>
              <a:rPr spc="-25" dirty="0"/>
              <a:t>Prior </a:t>
            </a:r>
            <a:r>
              <a:rPr spc="-40" dirty="0"/>
              <a:t>Sale </a:t>
            </a:r>
            <a:r>
              <a:rPr spc="-30" dirty="0"/>
              <a:t>or </a:t>
            </a:r>
            <a:r>
              <a:rPr spc="-45" dirty="0"/>
              <a:t>Withdrawal </a:t>
            </a:r>
            <a:r>
              <a:rPr spc="-35" dirty="0"/>
              <a:t>from </a:t>
            </a:r>
            <a:r>
              <a:rPr spc="-40" dirty="0"/>
              <a:t>Market. March </a:t>
            </a:r>
            <a:r>
              <a:rPr spc="-15" dirty="0"/>
              <a:t>16, 2018 11:03</a:t>
            </a:r>
            <a:r>
              <a:rPr spc="90" dirty="0"/>
              <a:t> </a:t>
            </a:r>
            <a:r>
              <a:rPr spc="-50" dirty="0"/>
              <a:t>AM</a:t>
            </a:r>
          </a:p>
        </p:txBody>
      </p:sp>
      <p:sp>
        <p:nvSpPr>
          <p:cNvPr id="5" name="Holder 5"/>
          <p:cNvSpPr>
            <a:spLocks noGrp="1"/>
          </p:cNvSpPr>
          <p:nvPr>
            <p:ph type="dt" sz="half" idx="6"/>
          </p:nvPr>
        </p:nvSpPr>
        <p:spPr/>
        <p:txBody>
          <a:bodyPr lIns="0" tIns="0" rIns="0" bIns="0"/>
          <a:lstStyle>
            <a:lvl1pPr>
              <a:defRPr sz="1400" b="0" i="0">
                <a:solidFill>
                  <a:srgbClr val="58595B"/>
                </a:solidFill>
                <a:latin typeface="Arial Narrow"/>
                <a:cs typeface="Arial Narrow"/>
              </a:defRPr>
            </a:lvl1p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dirty="0"/>
              <a:t>A</a:t>
            </a:r>
            <a:r>
              <a:rPr spc="100" dirty="0"/>
              <a:t> </a:t>
            </a:r>
            <a:r>
              <a:rPr dirty="0"/>
              <a:t>V</a:t>
            </a:r>
            <a:r>
              <a:rPr spc="180" dirty="0"/>
              <a:t> </a:t>
            </a:r>
            <a:r>
              <a:rPr dirty="0"/>
              <a:t>P</a:t>
            </a:r>
            <a:r>
              <a:rPr spc="180" dirty="0"/>
              <a:t> </a:t>
            </a:r>
            <a:r>
              <a:rPr dirty="0"/>
              <a:t>R</a:t>
            </a:r>
            <a:r>
              <a:rPr spc="180" dirty="0"/>
              <a:t> </a:t>
            </a:r>
            <a:r>
              <a:rPr dirty="0"/>
              <a:t>O</a:t>
            </a:r>
            <a:r>
              <a:rPr spc="180" dirty="0"/>
              <a:t> </a:t>
            </a:r>
            <a:r>
              <a:rPr dirty="0"/>
              <a:t>J</a:t>
            </a:r>
            <a:r>
              <a:rPr spc="180" dirty="0"/>
              <a:t> </a:t>
            </a:r>
            <a:r>
              <a:rPr dirty="0"/>
              <a:t>E</a:t>
            </a:r>
            <a:r>
              <a:rPr spc="180" dirty="0"/>
              <a:t> </a:t>
            </a:r>
            <a:r>
              <a:rPr dirty="0"/>
              <a:t>T</a:t>
            </a:r>
            <a:r>
              <a:rPr spc="180" dirty="0"/>
              <a:t> </a:t>
            </a:r>
            <a:r>
              <a:rPr dirty="0"/>
              <a:t>S</a:t>
            </a:r>
            <a:r>
              <a:rPr spc="180" dirty="0"/>
              <a:t> </a:t>
            </a:r>
            <a:r>
              <a:rPr dirty="0"/>
              <a:t>.</a:t>
            </a:r>
            <a:r>
              <a:rPr spc="180" dirty="0"/>
              <a:t> </a:t>
            </a:r>
            <a:r>
              <a:rPr dirty="0"/>
              <a:t>C</a:t>
            </a:r>
            <a:r>
              <a:rPr spc="180" dirty="0"/>
              <a:t> </a:t>
            </a:r>
            <a:r>
              <a:rPr dirty="0"/>
              <a:t>O</a:t>
            </a:r>
            <a:r>
              <a:rPr spc="180" dirty="0"/>
              <a:t> </a:t>
            </a:r>
            <a:r>
              <a:rPr dirty="0"/>
              <a:t>M</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Arial"/>
                <a:cs typeface="Arial"/>
              </a:defRPr>
            </a:lvl1pPr>
          </a:lstStyle>
          <a:p>
            <a:endParaRPr/>
          </a:p>
        </p:txBody>
      </p:sp>
      <p:sp>
        <p:nvSpPr>
          <p:cNvPr id="3" name="Holder 3"/>
          <p:cNvSpPr>
            <a:spLocks noGrp="1"/>
          </p:cNvSpPr>
          <p:nvPr>
            <p:ph sz="half" idx="2"/>
          </p:nvPr>
        </p:nvSpPr>
        <p:spPr>
          <a:xfrm>
            <a:off x="292515" y="1674169"/>
            <a:ext cx="4015740" cy="5096509"/>
          </a:xfrm>
          <a:prstGeom prst="rect">
            <a:avLst/>
          </a:prstGeom>
        </p:spPr>
        <p:txBody>
          <a:bodyPr wrap="square" lIns="0" tIns="0" rIns="0" bIns="0">
            <a:spAutoFit/>
          </a:bodyPr>
          <a:lstStyle>
            <a:lvl1pPr>
              <a:defRPr sz="1100" b="0" i="0">
                <a:solidFill>
                  <a:srgbClr val="423D83"/>
                </a:solidFill>
                <a:latin typeface="Calibri"/>
                <a:cs typeface="Calibri"/>
              </a:defRPr>
            </a:lvl1pPr>
          </a:lstStyle>
          <a:p>
            <a:endParaRPr/>
          </a:p>
        </p:txBody>
      </p:sp>
      <p:sp>
        <p:nvSpPr>
          <p:cNvPr id="4" name="Holder 4"/>
          <p:cNvSpPr>
            <a:spLocks noGrp="1"/>
          </p:cNvSpPr>
          <p:nvPr>
            <p:ph sz="half" idx="3"/>
          </p:nvPr>
        </p:nvSpPr>
        <p:spPr>
          <a:xfrm>
            <a:off x="5144515" y="1729895"/>
            <a:ext cx="4463415" cy="5041265"/>
          </a:xfrm>
          <a:prstGeom prst="rect">
            <a:avLst/>
          </a:prstGeom>
        </p:spPr>
        <p:txBody>
          <a:bodyPr wrap="square" lIns="0" tIns="0" rIns="0" bIns="0">
            <a:spAutoFit/>
          </a:bodyPr>
          <a:lstStyle>
            <a:lvl1pPr>
              <a:defRPr sz="1100" b="0" i="0">
                <a:solidFill>
                  <a:srgbClr val="423D83"/>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77787B"/>
                </a:solidFill>
                <a:latin typeface="Palatino Linotype"/>
                <a:cs typeface="Palatino Linotype"/>
              </a:defRPr>
            </a:lvl1pPr>
          </a:lstStyle>
          <a:p>
            <a:pPr marL="12700">
              <a:lnSpc>
                <a:spcPct val="100000"/>
              </a:lnSpc>
              <a:spcBef>
                <a:spcPts val="90"/>
              </a:spcBef>
            </a:pPr>
            <a:r>
              <a:rPr spc="-40" dirty="0"/>
              <a:t>©Copyright </a:t>
            </a:r>
            <a:r>
              <a:rPr spc="10" dirty="0"/>
              <a:t>- </a:t>
            </a:r>
            <a:r>
              <a:rPr spc="-60" dirty="0"/>
              <a:t>Avpro, </a:t>
            </a:r>
            <a:r>
              <a:rPr spc="-20" dirty="0"/>
              <a:t>Inc </a:t>
            </a:r>
            <a:r>
              <a:rPr spc="10" dirty="0"/>
              <a:t>- </a:t>
            </a:r>
            <a:r>
              <a:rPr spc="-35" dirty="0"/>
              <a:t>Aircraft </a:t>
            </a:r>
            <a:r>
              <a:rPr spc="-40" dirty="0"/>
              <a:t>Sales </a:t>
            </a:r>
            <a:r>
              <a:rPr spc="-50" dirty="0"/>
              <a:t>&amp; </a:t>
            </a:r>
            <a:r>
              <a:rPr spc="-35" dirty="0"/>
              <a:t>Acquisitions </a:t>
            </a:r>
            <a:r>
              <a:rPr spc="-300" dirty="0"/>
              <a:t>®</a:t>
            </a:r>
            <a:r>
              <a:rPr spc="-10" dirty="0"/>
              <a:t> </a:t>
            </a:r>
            <a:r>
              <a:rPr spc="-15" dirty="0"/>
              <a:t>2018 </a:t>
            </a:r>
            <a:r>
              <a:rPr spc="10" dirty="0"/>
              <a:t>- </a:t>
            </a:r>
            <a:r>
              <a:rPr spc="-40" dirty="0"/>
              <a:t>All Rights </a:t>
            </a:r>
            <a:r>
              <a:rPr spc="-45" dirty="0"/>
              <a:t>Reserved </a:t>
            </a:r>
            <a:r>
              <a:rPr spc="-155" dirty="0"/>
              <a:t>• </a:t>
            </a:r>
            <a:r>
              <a:rPr spc="-35" dirty="0"/>
              <a:t>Specifications </a:t>
            </a:r>
            <a:r>
              <a:rPr spc="-30" dirty="0"/>
              <a:t>Subject </a:t>
            </a:r>
            <a:r>
              <a:rPr spc="-50" dirty="0"/>
              <a:t>To </a:t>
            </a:r>
            <a:r>
              <a:rPr spc="-35" dirty="0"/>
              <a:t>Verification </a:t>
            </a:r>
            <a:r>
              <a:rPr spc="-45" dirty="0"/>
              <a:t>upon </a:t>
            </a:r>
            <a:r>
              <a:rPr spc="-30" dirty="0"/>
              <a:t>Inspection. </a:t>
            </a:r>
            <a:r>
              <a:rPr spc="-35" dirty="0"/>
              <a:t>Aircraft </a:t>
            </a:r>
            <a:r>
              <a:rPr spc="-30" dirty="0"/>
              <a:t>Subject </a:t>
            </a:r>
            <a:r>
              <a:rPr spc="-50" dirty="0"/>
              <a:t>To </a:t>
            </a:r>
            <a:r>
              <a:rPr spc="-25" dirty="0"/>
              <a:t>Prior </a:t>
            </a:r>
            <a:r>
              <a:rPr spc="-40" dirty="0"/>
              <a:t>Sale </a:t>
            </a:r>
            <a:r>
              <a:rPr spc="-30" dirty="0"/>
              <a:t>or </a:t>
            </a:r>
            <a:r>
              <a:rPr spc="-45" dirty="0"/>
              <a:t>Withdrawal </a:t>
            </a:r>
            <a:r>
              <a:rPr spc="-35" dirty="0"/>
              <a:t>from </a:t>
            </a:r>
            <a:r>
              <a:rPr spc="-40" dirty="0"/>
              <a:t>Market. March </a:t>
            </a:r>
            <a:r>
              <a:rPr spc="-15" dirty="0"/>
              <a:t>16, 2018 11:03</a:t>
            </a:r>
            <a:r>
              <a:rPr spc="90" dirty="0"/>
              <a:t> </a:t>
            </a:r>
            <a:r>
              <a:rPr spc="-50" dirty="0"/>
              <a:t>AM</a:t>
            </a:r>
          </a:p>
        </p:txBody>
      </p:sp>
      <p:sp>
        <p:nvSpPr>
          <p:cNvPr id="6" name="Holder 6"/>
          <p:cNvSpPr>
            <a:spLocks noGrp="1"/>
          </p:cNvSpPr>
          <p:nvPr>
            <p:ph type="dt" sz="half" idx="6"/>
          </p:nvPr>
        </p:nvSpPr>
        <p:spPr/>
        <p:txBody>
          <a:bodyPr lIns="0" tIns="0" rIns="0" bIns="0"/>
          <a:lstStyle>
            <a:lvl1pPr>
              <a:defRPr sz="1400" b="0" i="0">
                <a:solidFill>
                  <a:srgbClr val="58595B"/>
                </a:solidFill>
                <a:latin typeface="Arial Narrow"/>
                <a:cs typeface="Arial Narrow"/>
              </a:defRPr>
            </a:lvl1p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dirty="0"/>
              <a:t>A</a:t>
            </a:r>
            <a:r>
              <a:rPr spc="100" dirty="0"/>
              <a:t> </a:t>
            </a:r>
            <a:r>
              <a:rPr dirty="0"/>
              <a:t>V</a:t>
            </a:r>
            <a:r>
              <a:rPr spc="180" dirty="0"/>
              <a:t> </a:t>
            </a:r>
            <a:r>
              <a:rPr dirty="0"/>
              <a:t>P</a:t>
            </a:r>
            <a:r>
              <a:rPr spc="180" dirty="0"/>
              <a:t> </a:t>
            </a:r>
            <a:r>
              <a:rPr dirty="0"/>
              <a:t>R</a:t>
            </a:r>
            <a:r>
              <a:rPr spc="180" dirty="0"/>
              <a:t> </a:t>
            </a:r>
            <a:r>
              <a:rPr dirty="0"/>
              <a:t>O</a:t>
            </a:r>
            <a:r>
              <a:rPr spc="180" dirty="0"/>
              <a:t> </a:t>
            </a:r>
            <a:r>
              <a:rPr dirty="0"/>
              <a:t>J</a:t>
            </a:r>
            <a:r>
              <a:rPr spc="180" dirty="0"/>
              <a:t> </a:t>
            </a:r>
            <a:r>
              <a:rPr dirty="0"/>
              <a:t>E</a:t>
            </a:r>
            <a:r>
              <a:rPr spc="180" dirty="0"/>
              <a:t> </a:t>
            </a:r>
            <a:r>
              <a:rPr dirty="0"/>
              <a:t>T</a:t>
            </a:r>
            <a:r>
              <a:rPr spc="180" dirty="0"/>
              <a:t> </a:t>
            </a:r>
            <a:r>
              <a:rPr dirty="0"/>
              <a:t>S</a:t>
            </a:r>
            <a:r>
              <a:rPr spc="180" dirty="0"/>
              <a:t> </a:t>
            </a:r>
            <a:r>
              <a:rPr dirty="0"/>
              <a:t>.</a:t>
            </a:r>
            <a:r>
              <a:rPr spc="180" dirty="0"/>
              <a:t> </a:t>
            </a:r>
            <a:r>
              <a:rPr dirty="0"/>
              <a:t>C</a:t>
            </a:r>
            <a:r>
              <a:rPr spc="180" dirty="0"/>
              <a:t> </a:t>
            </a:r>
            <a:r>
              <a:rPr dirty="0"/>
              <a:t>O</a:t>
            </a:r>
            <a:r>
              <a:rPr spc="180" dirty="0"/>
              <a:t> </a:t>
            </a:r>
            <a:r>
              <a:rPr dirty="0"/>
              <a:t>M</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77787B"/>
                </a:solidFill>
                <a:latin typeface="Palatino Linotype"/>
                <a:cs typeface="Palatino Linotype"/>
              </a:defRPr>
            </a:lvl1pPr>
          </a:lstStyle>
          <a:p>
            <a:pPr marL="12700">
              <a:lnSpc>
                <a:spcPct val="100000"/>
              </a:lnSpc>
              <a:spcBef>
                <a:spcPts val="90"/>
              </a:spcBef>
            </a:pPr>
            <a:r>
              <a:rPr spc="-40" dirty="0"/>
              <a:t>©Copyright </a:t>
            </a:r>
            <a:r>
              <a:rPr spc="10" dirty="0"/>
              <a:t>- </a:t>
            </a:r>
            <a:r>
              <a:rPr spc="-60" dirty="0"/>
              <a:t>Avpro, </a:t>
            </a:r>
            <a:r>
              <a:rPr spc="-20" dirty="0"/>
              <a:t>Inc </a:t>
            </a:r>
            <a:r>
              <a:rPr spc="10" dirty="0"/>
              <a:t>- </a:t>
            </a:r>
            <a:r>
              <a:rPr spc="-35" dirty="0"/>
              <a:t>Aircraft </a:t>
            </a:r>
            <a:r>
              <a:rPr spc="-40" dirty="0"/>
              <a:t>Sales </a:t>
            </a:r>
            <a:r>
              <a:rPr spc="-50" dirty="0"/>
              <a:t>&amp; </a:t>
            </a:r>
            <a:r>
              <a:rPr spc="-35" dirty="0"/>
              <a:t>Acquisitions </a:t>
            </a:r>
            <a:r>
              <a:rPr spc="-300" dirty="0"/>
              <a:t>®</a:t>
            </a:r>
            <a:r>
              <a:rPr spc="-10" dirty="0"/>
              <a:t> </a:t>
            </a:r>
            <a:r>
              <a:rPr spc="-15" dirty="0"/>
              <a:t>2018 </a:t>
            </a:r>
            <a:r>
              <a:rPr spc="10" dirty="0"/>
              <a:t>- </a:t>
            </a:r>
            <a:r>
              <a:rPr spc="-40" dirty="0"/>
              <a:t>All Rights </a:t>
            </a:r>
            <a:r>
              <a:rPr spc="-45" dirty="0"/>
              <a:t>Reserved </a:t>
            </a:r>
            <a:r>
              <a:rPr spc="-155" dirty="0"/>
              <a:t>• </a:t>
            </a:r>
            <a:r>
              <a:rPr spc="-35" dirty="0"/>
              <a:t>Specifications </a:t>
            </a:r>
            <a:r>
              <a:rPr spc="-30" dirty="0"/>
              <a:t>Subject </a:t>
            </a:r>
            <a:r>
              <a:rPr spc="-50" dirty="0"/>
              <a:t>To </a:t>
            </a:r>
            <a:r>
              <a:rPr spc="-35" dirty="0"/>
              <a:t>Verification </a:t>
            </a:r>
            <a:r>
              <a:rPr spc="-45" dirty="0"/>
              <a:t>upon </a:t>
            </a:r>
            <a:r>
              <a:rPr spc="-30" dirty="0"/>
              <a:t>Inspection. </a:t>
            </a:r>
            <a:r>
              <a:rPr spc="-35" dirty="0"/>
              <a:t>Aircraft </a:t>
            </a:r>
            <a:r>
              <a:rPr spc="-30" dirty="0"/>
              <a:t>Subject </a:t>
            </a:r>
            <a:r>
              <a:rPr spc="-50" dirty="0"/>
              <a:t>To </a:t>
            </a:r>
            <a:r>
              <a:rPr spc="-25" dirty="0"/>
              <a:t>Prior </a:t>
            </a:r>
            <a:r>
              <a:rPr spc="-40" dirty="0"/>
              <a:t>Sale </a:t>
            </a:r>
            <a:r>
              <a:rPr spc="-30" dirty="0"/>
              <a:t>or </a:t>
            </a:r>
            <a:r>
              <a:rPr spc="-45" dirty="0"/>
              <a:t>Withdrawal </a:t>
            </a:r>
            <a:r>
              <a:rPr spc="-35" dirty="0"/>
              <a:t>from </a:t>
            </a:r>
            <a:r>
              <a:rPr spc="-40" dirty="0"/>
              <a:t>Market. March </a:t>
            </a:r>
            <a:r>
              <a:rPr spc="-15" dirty="0"/>
              <a:t>16, 2018 11:03</a:t>
            </a:r>
            <a:r>
              <a:rPr spc="90" dirty="0"/>
              <a:t> </a:t>
            </a:r>
            <a:r>
              <a:rPr spc="-50" dirty="0"/>
              <a:t>AM</a:t>
            </a:r>
          </a:p>
        </p:txBody>
      </p:sp>
      <p:sp>
        <p:nvSpPr>
          <p:cNvPr id="4" name="Holder 4"/>
          <p:cNvSpPr>
            <a:spLocks noGrp="1"/>
          </p:cNvSpPr>
          <p:nvPr>
            <p:ph type="dt" sz="half" idx="6"/>
          </p:nvPr>
        </p:nvSpPr>
        <p:spPr/>
        <p:txBody>
          <a:bodyPr lIns="0" tIns="0" rIns="0" bIns="0"/>
          <a:lstStyle>
            <a:lvl1pPr>
              <a:defRPr sz="1400" b="0" i="0">
                <a:solidFill>
                  <a:srgbClr val="58595B"/>
                </a:solidFill>
                <a:latin typeface="Arial Narrow"/>
                <a:cs typeface="Arial Narrow"/>
              </a:defRPr>
            </a:lvl1p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dirty="0"/>
              <a:t>A</a:t>
            </a:r>
            <a:r>
              <a:rPr spc="100" dirty="0"/>
              <a:t> </a:t>
            </a:r>
            <a:r>
              <a:rPr dirty="0"/>
              <a:t>V</a:t>
            </a:r>
            <a:r>
              <a:rPr spc="180" dirty="0"/>
              <a:t> </a:t>
            </a:r>
            <a:r>
              <a:rPr dirty="0"/>
              <a:t>P</a:t>
            </a:r>
            <a:r>
              <a:rPr spc="180" dirty="0"/>
              <a:t> </a:t>
            </a:r>
            <a:r>
              <a:rPr dirty="0"/>
              <a:t>R</a:t>
            </a:r>
            <a:r>
              <a:rPr spc="180" dirty="0"/>
              <a:t> </a:t>
            </a:r>
            <a:r>
              <a:rPr dirty="0"/>
              <a:t>O</a:t>
            </a:r>
            <a:r>
              <a:rPr spc="180" dirty="0"/>
              <a:t> </a:t>
            </a:r>
            <a:r>
              <a:rPr dirty="0"/>
              <a:t>J</a:t>
            </a:r>
            <a:r>
              <a:rPr spc="180" dirty="0"/>
              <a:t> </a:t>
            </a:r>
            <a:r>
              <a:rPr dirty="0"/>
              <a:t>E</a:t>
            </a:r>
            <a:r>
              <a:rPr spc="180" dirty="0"/>
              <a:t> </a:t>
            </a:r>
            <a:r>
              <a:rPr dirty="0"/>
              <a:t>T</a:t>
            </a:r>
            <a:r>
              <a:rPr spc="180" dirty="0"/>
              <a:t> </a:t>
            </a:r>
            <a:r>
              <a:rPr dirty="0"/>
              <a:t>S</a:t>
            </a:r>
            <a:r>
              <a:rPr spc="180" dirty="0"/>
              <a:t> </a:t>
            </a:r>
            <a:r>
              <a:rPr dirty="0"/>
              <a:t>.</a:t>
            </a:r>
            <a:r>
              <a:rPr spc="180" dirty="0"/>
              <a:t> </a:t>
            </a:r>
            <a:r>
              <a:rPr dirty="0"/>
              <a:t>C</a:t>
            </a:r>
            <a:r>
              <a:rPr spc="180" dirty="0"/>
              <a:t> </a:t>
            </a:r>
            <a:r>
              <a:rPr dirty="0"/>
              <a:t>O</a:t>
            </a:r>
            <a:r>
              <a:rPr spc="180" dirty="0"/>
              <a:t> </a:t>
            </a:r>
            <a:r>
              <a:rPr dirty="0"/>
              <a:t>M</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77787B"/>
                </a:solidFill>
                <a:latin typeface="Palatino Linotype"/>
                <a:cs typeface="Palatino Linotype"/>
              </a:defRPr>
            </a:lvl1pPr>
          </a:lstStyle>
          <a:p>
            <a:pPr marL="12700">
              <a:lnSpc>
                <a:spcPct val="100000"/>
              </a:lnSpc>
              <a:spcBef>
                <a:spcPts val="90"/>
              </a:spcBef>
            </a:pPr>
            <a:r>
              <a:rPr spc="-40" dirty="0"/>
              <a:t>©Copyright </a:t>
            </a:r>
            <a:r>
              <a:rPr spc="10" dirty="0"/>
              <a:t>- </a:t>
            </a:r>
            <a:r>
              <a:rPr spc="-60" dirty="0"/>
              <a:t>Avpro, </a:t>
            </a:r>
            <a:r>
              <a:rPr spc="-20" dirty="0"/>
              <a:t>Inc </a:t>
            </a:r>
            <a:r>
              <a:rPr spc="10" dirty="0"/>
              <a:t>- </a:t>
            </a:r>
            <a:r>
              <a:rPr spc="-35" dirty="0"/>
              <a:t>Aircraft </a:t>
            </a:r>
            <a:r>
              <a:rPr spc="-40" dirty="0"/>
              <a:t>Sales </a:t>
            </a:r>
            <a:r>
              <a:rPr spc="-50" dirty="0"/>
              <a:t>&amp; </a:t>
            </a:r>
            <a:r>
              <a:rPr spc="-35" dirty="0"/>
              <a:t>Acquisitions </a:t>
            </a:r>
            <a:r>
              <a:rPr spc="-300" dirty="0"/>
              <a:t>®</a:t>
            </a:r>
            <a:r>
              <a:rPr spc="-10" dirty="0"/>
              <a:t> </a:t>
            </a:r>
            <a:r>
              <a:rPr spc="-15" dirty="0"/>
              <a:t>2018 </a:t>
            </a:r>
            <a:r>
              <a:rPr spc="10" dirty="0"/>
              <a:t>- </a:t>
            </a:r>
            <a:r>
              <a:rPr spc="-40" dirty="0"/>
              <a:t>All Rights </a:t>
            </a:r>
            <a:r>
              <a:rPr spc="-45" dirty="0"/>
              <a:t>Reserved </a:t>
            </a:r>
            <a:r>
              <a:rPr spc="-155" dirty="0"/>
              <a:t>• </a:t>
            </a:r>
            <a:r>
              <a:rPr spc="-35" dirty="0"/>
              <a:t>Specifications </a:t>
            </a:r>
            <a:r>
              <a:rPr spc="-30" dirty="0"/>
              <a:t>Subject </a:t>
            </a:r>
            <a:r>
              <a:rPr spc="-50" dirty="0"/>
              <a:t>To </a:t>
            </a:r>
            <a:r>
              <a:rPr spc="-35" dirty="0"/>
              <a:t>Verification </a:t>
            </a:r>
            <a:r>
              <a:rPr spc="-45" dirty="0"/>
              <a:t>upon </a:t>
            </a:r>
            <a:r>
              <a:rPr spc="-30" dirty="0"/>
              <a:t>Inspection. </a:t>
            </a:r>
            <a:r>
              <a:rPr spc="-35" dirty="0"/>
              <a:t>Aircraft </a:t>
            </a:r>
            <a:r>
              <a:rPr spc="-30" dirty="0"/>
              <a:t>Subject </a:t>
            </a:r>
            <a:r>
              <a:rPr spc="-50" dirty="0"/>
              <a:t>To </a:t>
            </a:r>
            <a:r>
              <a:rPr spc="-25" dirty="0"/>
              <a:t>Prior </a:t>
            </a:r>
            <a:r>
              <a:rPr spc="-40" dirty="0"/>
              <a:t>Sale </a:t>
            </a:r>
            <a:r>
              <a:rPr spc="-30" dirty="0"/>
              <a:t>or </a:t>
            </a:r>
            <a:r>
              <a:rPr spc="-45" dirty="0"/>
              <a:t>Withdrawal </a:t>
            </a:r>
            <a:r>
              <a:rPr spc="-35" dirty="0"/>
              <a:t>from </a:t>
            </a:r>
            <a:r>
              <a:rPr spc="-40" dirty="0"/>
              <a:t>Market. March </a:t>
            </a:r>
            <a:r>
              <a:rPr spc="-15" dirty="0"/>
              <a:t>16, 2018 11:03</a:t>
            </a:r>
            <a:r>
              <a:rPr spc="90" dirty="0"/>
              <a:t> </a:t>
            </a:r>
            <a:r>
              <a:rPr spc="-50" dirty="0"/>
              <a:t>AM</a:t>
            </a:r>
          </a:p>
        </p:txBody>
      </p:sp>
      <p:sp>
        <p:nvSpPr>
          <p:cNvPr id="3" name="Holder 3"/>
          <p:cNvSpPr>
            <a:spLocks noGrp="1"/>
          </p:cNvSpPr>
          <p:nvPr>
            <p:ph type="dt" sz="half" idx="6"/>
          </p:nvPr>
        </p:nvSpPr>
        <p:spPr/>
        <p:txBody>
          <a:bodyPr lIns="0" tIns="0" rIns="0" bIns="0"/>
          <a:lstStyle>
            <a:lvl1pPr>
              <a:defRPr sz="1400" b="0" i="0">
                <a:solidFill>
                  <a:srgbClr val="58595B"/>
                </a:solidFill>
                <a:latin typeface="Arial Narrow"/>
                <a:cs typeface="Arial Narrow"/>
              </a:defRPr>
            </a:lvl1p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dirty="0"/>
              <a:t>A</a:t>
            </a:r>
            <a:r>
              <a:rPr spc="100" dirty="0"/>
              <a:t> </a:t>
            </a:r>
            <a:r>
              <a:rPr dirty="0"/>
              <a:t>V</a:t>
            </a:r>
            <a:r>
              <a:rPr spc="180" dirty="0"/>
              <a:t> </a:t>
            </a:r>
            <a:r>
              <a:rPr dirty="0"/>
              <a:t>P</a:t>
            </a:r>
            <a:r>
              <a:rPr spc="180" dirty="0"/>
              <a:t> </a:t>
            </a:r>
            <a:r>
              <a:rPr dirty="0"/>
              <a:t>R</a:t>
            </a:r>
            <a:r>
              <a:rPr spc="180" dirty="0"/>
              <a:t> </a:t>
            </a:r>
            <a:r>
              <a:rPr dirty="0"/>
              <a:t>O</a:t>
            </a:r>
            <a:r>
              <a:rPr spc="180" dirty="0"/>
              <a:t> </a:t>
            </a:r>
            <a:r>
              <a:rPr dirty="0"/>
              <a:t>J</a:t>
            </a:r>
            <a:r>
              <a:rPr spc="180" dirty="0"/>
              <a:t> </a:t>
            </a:r>
            <a:r>
              <a:rPr dirty="0"/>
              <a:t>E</a:t>
            </a:r>
            <a:r>
              <a:rPr spc="180" dirty="0"/>
              <a:t> </a:t>
            </a:r>
            <a:r>
              <a:rPr dirty="0"/>
              <a:t>T</a:t>
            </a:r>
            <a:r>
              <a:rPr spc="180" dirty="0"/>
              <a:t> </a:t>
            </a:r>
            <a:r>
              <a:rPr dirty="0"/>
              <a:t>S</a:t>
            </a:r>
            <a:r>
              <a:rPr spc="180" dirty="0"/>
              <a:t> </a:t>
            </a:r>
            <a:r>
              <a:rPr dirty="0"/>
              <a:t>.</a:t>
            </a:r>
            <a:r>
              <a:rPr spc="180" dirty="0"/>
              <a:t> </a:t>
            </a:r>
            <a:r>
              <a:rPr dirty="0"/>
              <a:t>C</a:t>
            </a:r>
            <a:r>
              <a:rPr spc="180" dirty="0"/>
              <a:t> </a:t>
            </a:r>
            <a:r>
              <a:rPr dirty="0"/>
              <a:t>O</a:t>
            </a:r>
            <a:r>
              <a:rPr spc="180" dirty="0"/>
              <a:t> </a:t>
            </a:r>
            <a:r>
              <a:rPr dirty="0"/>
              <a:t>M</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026147"/>
            <a:ext cx="10058400" cy="484505"/>
          </a:xfrm>
          <a:custGeom>
            <a:avLst/>
            <a:gdLst/>
            <a:ahLst/>
            <a:cxnLst/>
            <a:rect l="l" t="t" r="r" b="b"/>
            <a:pathLst>
              <a:path w="10058400" h="484504">
                <a:moveTo>
                  <a:pt x="0" y="484479"/>
                </a:moveTo>
                <a:lnTo>
                  <a:pt x="10058400" y="484479"/>
                </a:lnTo>
                <a:lnTo>
                  <a:pt x="10058400" y="0"/>
                </a:lnTo>
                <a:lnTo>
                  <a:pt x="0" y="0"/>
                </a:lnTo>
                <a:lnTo>
                  <a:pt x="0" y="484479"/>
                </a:lnTo>
                <a:close/>
              </a:path>
            </a:pathLst>
          </a:custGeom>
          <a:solidFill>
            <a:srgbClr val="E2E3E4"/>
          </a:solidFill>
        </p:spPr>
        <p:txBody>
          <a:bodyPr wrap="square" lIns="0" tIns="0" rIns="0" bIns="0" rtlCol="0"/>
          <a:lstStyle/>
          <a:p>
            <a:endParaRPr/>
          </a:p>
        </p:txBody>
      </p:sp>
      <p:sp>
        <p:nvSpPr>
          <p:cNvPr id="17" name="bk object 17"/>
          <p:cNvSpPr/>
          <p:nvPr/>
        </p:nvSpPr>
        <p:spPr>
          <a:xfrm>
            <a:off x="305215" y="1271732"/>
            <a:ext cx="9451975" cy="0"/>
          </a:xfrm>
          <a:custGeom>
            <a:avLst/>
            <a:gdLst/>
            <a:ahLst/>
            <a:cxnLst/>
            <a:rect l="l" t="t" r="r" b="b"/>
            <a:pathLst>
              <a:path w="9451975">
                <a:moveTo>
                  <a:pt x="0" y="0"/>
                </a:moveTo>
                <a:lnTo>
                  <a:pt x="9451428" y="0"/>
                </a:lnTo>
              </a:path>
            </a:pathLst>
          </a:custGeom>
          <a:ln w="6350">
            <a:solidFill>
              <a:srgbClr val="211D70"/>
            </a:solidFill>
          </a:ln>
        </p:spPr>
        <p:txBody>
          <a:bodyPr wrap="square" lIns="0" tIns="0" rIns="0" bIns="0" rtlCol="0"/>
          <a:lstStyle/>
          <a:p>
            <a:endParaRPr/>
          </a:p>
        </p:txBody>
      </p:sp>
      <p:sp>
        <p:nvSpPr>
          <p:cNvPr id="18" name="bk object 18"/>
          <p:cNvSpPr/>
          <p:nvPr/>
        </p:nvSpPr>
        <p:spPr>
          <a:xfrm>
            <a:off x="305215" y="1586219"/>
            <a:ext cx="9446895" cy="0"/>
          </a:xfrm>
          <a:custGeom>
            <a:avLst/>
            <a:gdLst/>
            <a:ahLst/>
            <a:cxnLst/>
            <a:rect l="l" t="t" r="r" b="b"/>
            <a:pathLst>
              <a:path w="9446895">
                <a:moveTo>
                  <a:pt x="0" y="0"/>
                </a:moveTo>
                <a:lnTo>
                  <a:pt x="9446387" y="0"/>
                </a:lnTo>
              </a:path>
            </a:pathLst>
          </a:custGeom>
          <a:ln w="6350">
            <a:solidFill>
              <a:srgbClr val="211D70"/>
            </a:solidFill>
          </a:ln>
        </p:spPr>
        <p:txBody>
          <a:bodyPr wrap="square" lIns="0" tIns="0" rIns="0" bIns="0" rtlCol="0"/>
          <a:lstStyle/>
          <a:p>
            <a:endParaRPr/>
          </a:p>
        </p:txBody>
      </p:sp>
      <p:sp>
        <p:nvSpPr>
          <p:cNvPr id="2" name="Holder 2"/>
          <p:cNvSpPr>
            <a:spLocks noGrp="1"/>
          </p:cNvSpPr>
          <p:nvPr>
            <p:ph type="title"/>
          </p:nvPr>
        </p:nvSpPr>
        <p:spPr>
          <a:xfrm>
            <a:off x="490313" y="52003"/>
            <a:ext cx="9077772" cy="621030"/>
          </a:xfrm>
          <a:prstGeom prst="rect">
            <a:avLst/>
          </a:prstGeom>
        </p:spPr>
        <p:txBody>
          <a:bodyPr wrap="square" lIns="0" tIns="0" rIns="0" bIns="0">
            <a:spAutoFit/>
          </a:bodyPr>
          <a:lstStyle>
            <a:lvl1pPr>
              <a:defRPr sz="1800" b="1" i="0">
                <a:solidFill>
                  <a:schemeClr val="bg1"/>
                </a:solidFill>
                <a:latin typeface="Arial"/>
                <a:cs typeface="Arial"/>
              </a:defRPr>
            </a:lvl1pPr>
          </a:lstStyle>
          <a:p>
            <a:endParaRPr/>
          </a:p>
        </p:txBody>
      </p:sp>
      <p:sp>
        <p:nvSpPr>
          <p:cNvPr id="3" name="Holder 3"/>
          <p:cNvSpPr>
            <a:spLocks noGrp="1"/>
          </p:cNvSpPr>
          <p:nvPr>
            <p:ph type="body" idx="1"/>
          </p:nvPr>
        </p:nvSpPr>
        <p:spPr>
          <a:xfrm>
            <a:off x="282702" y="2163907"/>
            <a:ext cx="9492995" cy="40805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83316" y="7525269"/>
            <a:ext cx="8079105" cy="145415"/>
          </a:xfrm>
          <a:prstGeom prst="rect">
            <a:avLst/>
          </a:prstGeom>
        </p:spPr>
        <p:txBody>
          <a:bodyPr wrap="square" lIns="0" tIns="0" rIns="0" bIns="0">
            <a:spAutoFit/>
          </a:bodyPr>
          <a:lstStyle>
            <a:lvl1pPr>
              <a:defRPr sz="700" b="0" i="0">
                <a:solidFill>
                  <a:srgbClr val="77787B"/>
                </a:solidFill>
                <a:latin typeface="Palatino Linotype"/>
                <a:cs typeface="Palatino Linotype"/>
              </a:defRPr>
            </a:lvl1pPr>
          </a:lstStyle>
          <a:p>
            <a:pPr marL="12700">
              <a:lnSpc>
                <a:spcPct val="100000"/>
              </a:lnSpc>
              <a:spcBef>
                <a:spcPts val="90"/>
              </a:spcBef>
            </a:pPr>
            <a:r>
              <a:rPr spc="-40" dirty="0"/>
              <a:t>©Copyright </a:t>
            </a:r>
            <a:r>
              <a:rPr spc="10" dirty="0"/>
              <a:t>- </a:t>
            </a:r>
            <a:r>
              <a:rPr spc="-60" dirty="0"/>
              <a:t>Avpro, </a:t>
            </a:r>
            <a:r>
              <a:rPr spc="-20" dirty="0"/>
              <a:t>Inc </a:t>
            </a:r>
            <a:r>
              <a:rPr spc="10" dirty="0"/>
              <a:t>- </a:t>
            </a:r>
            <a:r>
              <a:rPr spc="-35" dirty="0"/>
              <a:t>Aircraft </a:t>
            </a:r>
            <a:r>
              <a:rPr spc="-40" dirty="0"/>
              <a:t>Sales </a:t>
            </a:r>
            <a:r>
              <a:rPr spc="-50" dirty="0"/>
              <a:t>&amp; </a:t>
            </a:r>
            <a:r>
              <a:rPr spc="-35" dirty="0"/>
              <a:t>Acquisitions </a:t>
            </a:r>
            <a:r>
              <a:rPr spc="-300" dirty="0"/>
              <a:t>®</a:t>
            </a:r>
            <a:r>
              <a:rPr spc="-10" dirty="0"/>
              <a:t> </a:t>
            </a:r>
            <a:r>
              <a:rPr spc="-15" dirty="0"/>
              <a:t>2018 </a:t>
            </a:r>
            <a:r>
              <a:rPr spc="10" dirty="0"/>
              <a:t>- </a:t>
            </a:r>
            <a:r>
              <a:rPr spc="-40" dirty="0"/>
              <a:t>All Rights </a:t>
            </a:r>
            <a:r>
              <a:rPr spc="-45" dirty="0"/>
              <a:t>Reserved </a:t>
            </a:r>
            <a:r>
              <a:rPr spc="-155" dirty="0"/>
              <a:t>• </a:t>
            </a:r>
            <a:r>
              <a:rPr spc="-35" dirty="0"/>
              <a:t>Specifications </a:t>
            </a:r>
            <a:r>
              <a:rPr spc="-30" dirty="0"/>
              <a:t>Subject </a:t>
            </a:r>
            <a:r>
              <a:rPr spc="-50" dirty="0"/>
              <a:t>To </a:t>
            </a:r>
            <a:r>
              <a:rPr spc="-35" dirty="0"/>
              <a:t>Verification </a:t>
            </a:r>
            <a:r>
              <a:rPr spc="-45" dirty="0"/>
              <a:t>upon </a:t>
            </a:r>
            <a:r>
              <a:rPr spc="-30" dirty="0"/>
              <a:t>Inspection. </a:t>
            </a:r>
            <a:r>
              <a:rPr spc="-35" dirty="0"/>
              <a:t>Aircraft </a:t>
            </a:r>
            <a:r>
              <a:rPr spc="-30" dirty="0"/>
              <a:t>Subject </a:t>
            </a:r>
            <a:r>
              <a:rPr spc="-50" dirty="0"/>
              <a:t>To </a:t>
            </a:r>
            <a:r>
              <a:rPr spc="-25" dirty="0"/>
              <a:t>Prior </a:t>
            </a:r>
            <a:r>
              <a:rPr spc="-40" dirty="0"/>
              <a:t>Sale </a:t>
            </a:r>
            <a:r>
              <a:rPr spc="-30" dirty="0"/>
              <a:t>or </a:t>
            </a:r>
            <a:r>
              <a:rPr spc="-45" dirty="0"/>
              <a:t>Withdrawal </a:t>
            </a:r>
            <a:r>
              <a:rPr spc="-35" dirty="0"/>
              <a:t>from </a:t>
            </a:r>
            <a:r>
              <a:rPr spc="-40" dirty="0"/>
              <a:t>Market. March </a:t>
            </a:r>
            <a:r>
              <a:rPr spc="-15" dirty="0"/>
              <a:t>16, 2018 11:03</a:t>
            </a:r>
            <a:r>
              <a:rPr spc="90" dirty="0"/>
              <a:t> </a:t>
            </a:r>
            <a:r>
              <a:rPr spc="-50" dirty="0"/>
              <a:t>AM</a:t>
            </a:r>
          </a:p>
        </p:txBody>
      </p:sp>
      <p:sp>
        <p:nvSpPr>
          <p:cNvPr id="5" name="Holder 5"/>
          <p:cNvSpPr>
            <a:spLocks noGrp="1"/>
          </p:cNvSpPr>
          <p:nvPr>
            <p:ph type="dt" sz="half" idx="6"/>
          </p:nvPr>
        </p:nvSpPr>
        <p:spPr>
          <a:xfrm>
            <a:off x="380491" y="7166543"/>
            <a:ext cx="2760980" cy="229870"/>
          </a:xfrm>
          <a:prstGeom prst="rect">
            <a:avLst/>
          </a:prstGeom>
        </p:spPr>
        <p:txBody>
          <a:bodyPr wrap="square" lIns="0" tIns="0" rIns="0" bIns="0">
            <a:spAutoFit/>
          </a:bodyPr>
          <a:lstStyle>
            <a:lvl1pPr>
              <a:defRPr sz="1400" b="0" i="0">
                <a:solidFill>
                  <a:srgbClr val="58595B"/>
                </a:solidFill>
                <a:latin typeface="Arial Narrow"/>
                <a:cs typeface="Arial Narrow"/>
              </a:defRPr>
            </a:lvl1p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dirty="0"/>
              <a:t>A</a:t>
            </a:r>
            <a:r>
              <a:rPr spc="100" dirty="0"/>
              <a:t> </a:t>
            </a:r>
            <a:r>
              <a:rPr dirty="0"/>
              <a:t>V</a:t>
            </a:r>
            <a:r>
              <a:rPr spc="180" dirty="0"/>
              <a:t> </a:t>
            </a:r>
            <a:r>
              <a:rPr dirty="0"/>
              <a:t>P</a:t>
            </a:r>
            <a:r>
              <a:rPr spc="180" dirty="0"/>
              <a:t> </a:t>
            </a:r>
            <a:r>
              <a:rPr dirty="0"/>
              <a:t>R</a:t>
            </a:r>
            <a:r>
              <a:rPr spc="180" dirty="0"/>
              <a:t> </a:t>
            </a:r>
            <a:r>
              <a:rPr dirty="0"/>
              <a:t>O</a:t>
            </a:r>
            <a:r>
              <a:rPr spc="180" dirty="0"/>
              <a:t> </a:t>
            </a:r>
            <a:r>
              <a:rPr dirty="0"/>
              <a:t>J</a:t>
            </a:r>
            <a:r>
              <a:rPr spc="180" dirty="0"/>
              <a:t> </a:t>
            </a:r>
            <a:r>
              <a:rPr dirty="0"/>
              <a:t>E</a:t>
            </a:r>
            <a:r>
              <a:rPr spc="180" dirty="0"/>
              <a:t> </a:t>
            </a:r>
            <a:r>
              <a:rPr dirty="0"/>
              <a:t>T</a:t>
            </a:r>
            <a:r>
              <a:rPr spc="180" dirty="0"/>
              <a:t> </a:t>
            </a:r>
            <a:r>
              <a:rPr dirty="0"/>
              <a:t>S</a:t>
            </a:r>
            <a:r>
              <a:rPr spc="180" dirty="0"/>
              <a:t> </a:t>
            </a:r>
            <a:r>
              <a:rPr dirty="0"/>
              <a:t>.</a:t>
            </a:r>
            <a:r>
              <a:rPr spc="180" dirty="0"/>
              <a:t> </a:t>
            </a:r>
            <a:r>
              <a:rPr dirty="0"/>
              <a:t>C</a:t>
            </a:r>
            <a:r>
              <a:rPr spc="180" dirty="0"/>
              <a:t> </a:t>
            </a:r>
            <a:r>
              <a:rPr dirty="0"/>
              <a:t>O</a:t>
            </a:r>
            <a:r>
              <a:rPr spc="180" dirty="0"/>
              <a:t> </a:t>
            </a:r>
            <a:r>
              <a:rPr dirty="0"/>
              <a:t>M</a:t>
            </a:r>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object 3"/>
          <p:cNvSpPr txBox="1"/>
          <p:nvPr/>
        </p:nvSpPr>
        <p:spPr>
          <a:xfrm>
            <a:off x="5486400" y="6897456"/>
            <a:ext cx="4213860" cy="391160"/>
          </a:xfrm>
          <a:prstGeom prst="rect">
            <a:avLst/>
          </a:prstGeom>
        </p:spPr>
        <p:txBody>
          <a:bodyPr vert="horz" wrap="square" lIns="0" tIns="12700" rIns="0" bIns="0" rtlCol="0">
            <a:spAutoFit/>
          </a:bodyPr>
          <a:lstStyle/>
          <a:p>
            <a:pPr marL="12700">
              <a:lnSpc>
                <a:spcPct val="100000"/>
              </a:lnSpc>
              <a:spcBef>
                <a:spcPts val="100"/>
              </a:spcBef>
              <a:tabLst>
                <a:tab pos="2957195" algn="l"/>
                <a:tab pos="3159125" algn="l"/>
              </a:tabLst>
            </a:pPr>
            <a:r>
              <a:rPr sz="2400" spc="5" dirty="0">
                <a:solidFill>
                  <a:srgbClr val="FFFFFF"/>
                </a:solidFill>
                <a:latin typeface="Calibri"/>
                <a:cs typeface="Calibri"/>
              </a:rPr>
              <a:t>2017</a:t>
            </a:r>
            <a:r>
              <a:rPr sz="2400" spc="-25" dirty="0">
                <a:solidFill>
                  <a:srgbClr val="FFFFFF"/>
                </a:solidFill>
                <a:latin typeface="Calibri"/>
                <a:cs typeface="Calibri"/>
              </a:rPr>
              <a:t> </a:t>
            </a:r>
            <a:r>
              <a:rPr sz="2400" spc="0" dirty="0">
                <a:solidFill>
                  <a:srgbClr val="FFFFFF"/>
                </a:solidFill>
                <a:latin typeface="Calibri"/>
                <a:cs typeface="Calibri"/>
              </a:rPr>
              <a:t>Gulfstream</a:t>
            </a:r>
            <a:r>
              <a:rPr sz="2400" spc="-25" dirty="0">
                <a:solidFill>
                  <a:srgbClr val="FFFFFF"/>
                </a:solidFill>
                <a:latin typeface="Calibri"/>
                <a:cs typeface="Calibri"/>
              </a:rPr>
              <a:t> </a:t>
            </a:r>
            <a:r>
              <a:rPr sz="2400" spc="15" dirty="0">
                <a:solidFill>
                  <a:srgbClr val="FFFFFF"/>
                </a:solidFill>
                <a:latin typeface="Calibri"/>
                <a:cs typeface="Calibri"/>
              </a:rPr>
              <a:t>G550	</a:t>
            </a:r>
            <a:r>
              <a:rPr sz="2400" spc="-535" dirty="0">
                <a:solidFill>
                  <a:srgbClr val="FFFFFF"/>
                </a:solidFill>
                <a:latin typeface="Calibri"/>
                <a:cs typeface="Calibri"/>
              </a:rPr>
              <a:t>|	</a:t>
            </a:r>
            <a:r>
              <a:rPr sz="2400" spc="50" dirty="0">
                <a:solidFill>
                  <a:srgbClr val="FFFFFF"/>
                </a:solidFill>
                <a:latin typeface="Calibri"/>
                <a:cs typeface="Calibri"/>
              </a:rPr>
              <a:t>SN</a:t>
            </a:r>
            <a:r>
              <a:rPr sz="2400" spc="-105" dirty="0">
                <a:solidFill>
                  <a:srgbClr val="FFFFFF"/>
                </a:solidFill>
                <a:latin typeface="Calibri"/>
                <a:cs typeface="Calibri"/>
              </a:rPr>
              <a:t> </a:t>
            </a:r>
            <a:r>
              <a:rPr sz="2400" spc="5" dirty="0">
                <a:solidFill>
                  <a:srgbClr val="FFFFFF"/>
                </a:solidFill>
                <a:latin typeface="Calibri"/>
                <a:cs typeface="Calibri"/>
              </a:rPr>
              <a:t>5556</a:t>
            </a:r>
            <a:endParaRPr sz="2400">
              <a:latin typeface="Calibri"/>
              <a:cs typeface="Calibri"/>
            </a:endParaRPr>
          </a:p>
        </p:txBody>
      </p:sp>
      <p:sp>
        <p:nvSpPr>
          <p:cNvPr id="2" name="object 2"/>
          <p:cNvSpPr/>
          <p:nvPr/>
        </p:nvSpPr>
        <p:spPr>
          <a:xfrm>
            <a:off x="0" y="6152974"/>
            <a:ext cx="10058400" cy="1676781"/>
          </a:xfrm>
          <a:custGeom>
            <a:avLst/>
            <a:gdLst/>
            <a:ahLst/>
            <a:cxnLst/>
            <a:rect l="l" t="t" r="r" b="b"/>
            <a:pathLst>
              <a:path w="10058400" h="1792604">
                <a:moveTo>
                  <a:pt x="0" y="1792224"/>
                </a:moveTo>
                <a:lnTo>
                  <a:pt x="10058400" y="1792224"/>
                </a:lnTo>
                <a:lnTo>
                  <a:pt x="10058400" y="0"/>
                </a:lnTo>
                <a:lnTo>
                  <a:pt x="0" y="0"/>
                </a:lnTo>
                <a:lnTo>
                  <a:pt x="0" y="1792224"/>
                </a:lnTo>
                <a:close/>
              </a:path>
            </a:pathLst>
          </a:custGeom>
          <a:solidFill>
            <a:srgbClr val="020302"/>
          </a:solidFill>
        </p:spPr>
        <p:txBody>
          <a:bodyPr wrap="square" lIns="0" tIns="0" rIns="0" bIns="0" rtlCol="0"/>
          <a:lstStyle/>
          <a:p>
            <a:endParaRPr/>
          </a:p>
        </p:txBody>
      </p:sp>
      <p:sp>
        <p:nvSpPr>
          <p:cNvPr id="10" name="object 10"/>
          <p:cNvSpPr txBox="1"/>
          <p:nvPr/>
        </p:nvSpPr>
        <p:spPr>
          <a:xfrm>
            <a:off x="8974397" y="6659350"/>
            <a:ext cx="632460" cy="332014"/>
          </a:xfrm>
          <a:prstGeom prst="rect">
            <a:avLst/>
          </a:prstGeom>
        </p:spPr>
        <p:txBody>
          <a:bodyPr vert="horz" wrap="square" lIns="0" tIns="43815" rIns="0" bIns="0" rtlCol="0">
            <a:spAutoFit/>
          </a:bodyPr>
          <a:lstStyle/>
          <a:p>
            <a:pPr marL="241935" marR="5080" indent="-229870">
              <a:lnSpc>
                <a:spcPct val="79900"/>
              </a:lnSpc>
              <a:spcBef>
                <a:spcPts val="345"/>
              </a:spcBef>
            </a:pPr>
            <a:r>
              <a:rPr lang="en-US" sz="1000" spc="-15" dirty="0">
                <a:solidFill>
                  <a:srgbClr val="A9ABAE"/>
                </a:solidFill>
                <a:cs typeface="Calibri"/>
              </a:rPr>
              <a:t>P</a:t>
            </a:r>
            <a:r>
              <a:rPr lang="en-US" sz="1000" spc="5" dirty="0">
                <a:solidFill>
                  <a:srgbClr val="A9ABAE"/>
                </a:solidFill>
                <a:cs typeface="Calibri"/>
              </a:rPr>
              <a:t>assengers</a:t>
            </a:r>
          </a:p>
          <a:p>
            <a:pPr marL="241935" marR="5080" indent="-229870" algn="ctr">
              <a:lnSpc>
                <a:spcPct val="79900"/>
              </a:lnSpc>
              <a:spcBef>
                <a:spcPts val="345"/>
              </a:spcBef>
            </a:pPr>
            <a:r>
              <a:rPr lang="en-US" sz="1000" spc="5" dirty="0">
                <a:solidFill>
                  <a:srgbClr val="A9ABAE"/>
                </a:solidFill>
                <a:latin typeface="Calibri"/>
                <a:cs typeface="Calibri"/>
              </a:rPr>
              <a:t>12</a:t>
            </a:r>
            <a:endParaRPr sz="1000" dirty="0">
              <a:latin typeface="Calibri"/>
              <a:cs typeface="Calibri"/>
            </a:endParaRPr>
          </a:p>
        </p:txBody>
      </p:sp>
      <p:sp>
        <p:nvSpPr>
          <p:cNvPr id="11" name="object 11"/>
          <p:cNvSpPr/>
          <p:nvPr/>
        </p:nvSpPr>
        <p:spPr>
          <a:xfrm>
            <a:off x="8943164" y="6059642"/>
            <a:ext cx="632460" cy="607695"/>
          </a:xfrm>
          <a:prstGeom prst="rect">
            <a:avLst/>
          </a:prstGeom>
          <a:blipFill>
            <a:blip r:embed="rId2" cstate="print"/>
            <a:stretch>
              <a:fillRect/>
            </a:stretch>
          </a:blipFill>
        </p:spPr>
        <p:txBody>
          <a:bodyPr wrap="square" lIns="0" tIns="0" rIns="0" bIns="0" rtlCol="0"/>
          <a:lstStyle/>
          <a:p>
            <a:endParaRPr dirty="0"/>
          </a:p>
        </p:txBody>
      </p:sp>
      <p:pic>
        <p:nvPicPr>
          <p:cNvPr id="13" name="Picture 12"/>
          <p:cNvPicPr>
            <a:picLocks noChangeAspect="1"/>
          </p:cNvPicPr>
          <p:nvPr/>
        </p:nvPicPr>
        <p:blipFill>
          <a:blip r:embed="rId3"/>
          <a:stretch>
            <a:fillRect/>
          </a:stretch>
        </p:blipFill>
        <p:spPr>
          <a:xfrm>
            <a:off x="0" y="5694585"/>
            <a:ext cx="1905000" cy="1905000"/>
          </a:xfrm>
          <a:prstGeom prst="rect">
            <a:avLst/>
          </a:prstGeom>
        </p:spPr>
      </p:pic>
      <p:sp>
        <p:nvSpPr>
          <p:cNvPr id="14" name="TextBox 13"/>
          <p:cNvSpPr txBox="1"/>
          <p:nvPr/>
        </p:nvSpPr>
        <p:spPr>
          <a:xfrm>
            <a:off x="6046470" y="7088561"/>
            <a:ext cx="3832860" cy="400110"/>
          </a:xfrm>
          <a:prstGeom prst="rect">
            <a:avLst/>
          </a:prstGeom>
          <a:noFill/>
        </p:spPr>
        <p:txBody>
          <a:bodyPr wrap="square" rtlCol="0">
            <a:spAutoFit/>
          </a:bodyPr>
          <a:lstStyle/>
          <a:p>
            <a:r>
              <a:rPr lang="en-GB" sz="2000" dirty="0">
                <a:solidFill>
                  <a:schemeClr val="bg2"/>
                </a:solidFill>
              </a:rPr>
              <a:t>2002 Challenger 604 I SN 5519</a:t>
            </a:r>
            <a:endParaRPr lang="en-US" sz="2000" dirty="0">
              <a:solidFill>
                <a:schemeClr val="bg2"/>
              </a:solidFill>
            </a:endParaRPr>
          </a:p>
        </p:txBody>
      </p:sp>
      <p:pic>
        <p:nvPicPr>
          <p:cNvPr id="4" name="Picture 3">
            <a:extLst>
              <a:ext uri="{FF2B5EF4-FFF2-40B4-BE49-F238E27FC236}">
                <a16:creationId xmlns:a16="http://schemas.microsoft.com/office/drawing/2014/main" id="{F8DD195E-C80E-4C15-AC25-17A9EFCD01CB}"/>
              </a:ext>
            </a:extLst>
          </p:cNvPr>
          <p:cNvPicPr>
            <a:picLocks noChangeAspect="1"/>
          </p:cNvPicPr>
          <p:nvPr/>
        </p:nvPicPr>
        <p:blipFill>
          <a:blip r:embed="rId4"/>
          <a:stretch>
            <a:fillRect/>
          </a:stretch>
        </p:blipFill>
        <p:spPr>
          <a:xfrm>
            <a:off x="462857" y="463589"/>
            <a:ext cx="9144000" cy="5128260"/>
          </a:xfrm>
          <a:prstGeom prst="rect">
            <a:avLst/>
          </a:prstGeom>
        </p:spPr>
      </p:pic>
      <p:sp>
        <p:nvSpPr>
          <p:cNvPr id="9" name="object 8">
            <a:extLst>
              <a:ext uri="{FF2B5EF4-FFF2-40B4-BE49-F238E27FC236}">
                <a16:creationId xmlns:a16="http://schemas.microsoft.com/office/drawing/2014/main" id="{23614307-78C9-4231-86E8-8D1A9357163D}"/>
              </a:ext>
            </a:extLst>
          </p:cNvPr>
          <p:cNvSpPr/>
          <p:nvPr/>
        </p:nvSpPr>
        <p:spPr>
          <a:xfrm>
            <a:off x="8256878" y="6112959"/>
            <a:ext cx="496479" cy="414477"/>
          </a:xfrm>
          <a:prstGeom prst="rect">
            <a:avLst/>
          </a:prstGeom>
          <a:blipFill>
            <a:blip r:embed="rId5" cstate="print"/>
            <a:stretch>
              <a:fillRect/>
            </a:stretch>
          </a:blipFill>
        </p:spPr>
        <p:txBody>
          <a:bodyPr wrap="square" lIns="0" tIns="0" rIns="0" bIns="0" rtlCol="0"/>
          <a:lstStyle/>
          <a:p>
            <a:endParaRPr/>
          </a:p>
        </p:txBody>
      </p:sp>
      <p:sp>
        <p:nvSpPr>
          <p:cNvPr id="16" name="object 9">
            <a:extLst>
              <a:ext uri="{FF2B5EF4-FFF2-40B4-BE49-F238E27FC236}">
                <a16:creationId xmlns:a16="http://schemas.microsoft.com/office/drawing/2014/main" id="{B3F54FDD-0640-483D-A80A-78FDEF1E0E05}"/>
              </a:ext>
            </a:extLst>
          </p:cNvPr>
          <p:cNvSpPr txBox="1"/>
          <p:nvPr/>
        </p:nvSpPr>
        <p:spPr>
          <a:xfrm>
            <a:off x="8292349" y="6641190"/>
            <a:ext cx="461009" cy="182245"/>
          </a:xfrm>
          <a:prstGeom prst="rect">
            <a:avLst/>
          </a:prstGeom>
        </p:spPr>
        <p:txBody>
          <a:bodyPr vert="horz" wrap="square" lIns="0" tIns="15875" rIns="0" bIns="0" rtlCol="0">
            <a:spAutoFit/>
          </a:bodyPr>
          <a:lstStyle/>
          <a:p>
            <a:pPr marL="12700">
              <a:lnSpc>
                <a:spcPct val="100000"/>
              </a:lnSpc>
              <a:spcBef>
                <a:spcPts val="125"/>
              </a:spcBef>
            </a:pPr>
            <a:r>
              <a:rPr sz="1000" dirty="0">
                <a:solidFill>
                  <a:srgbClr val="A9ABAE"/>
                </a:solidFill>
                <a:latin typeface="Calibri"/>
                <a:cs typeface="Calibri"/>
              </a:rPr>
              <a:t>I</a:t>
            </a:r>
            <a:r>
              <a:rPr sz="1000" spc="30" dirty="0">
                <a:solidFill>
                  <a:srgbClr val="A9ABAE"/>
                </a:solidFill>
                <a:latin typeface="Calibri"/>
                <a:cs typeface="Calibri"/>
              </a:rPr>
              <a:t>n</a:t>
            </a:r>
            <a:r>
              <a:rPr sz="1000" spc="-10" dirty="0">
                <a:solidFill>
                  <a:srgbClr val="A9ABAE"/>
                </a:solidFill>
                <a:latin typeface="Calibri"/>
                <a:cs typeface="Calibri"/>
              </a:rPr>
              <a:t>t</a:t>
            </a:r>
            <a:r>
              <a:rPr sz="1000" dirty="0">
                <a:solidFill>
                  <a:srgbClr val="A9ABAE"/>
                </a:solidFill>
                <a:latin typeface="Calibri"/>
                <a:cs typeface="Calibri"/>
              </a:rPr>
              <a:t>er</a:t>
            </a:r>
            <a:r>
              <a:rPr sz="1000" spc="15" dirty="0">
                <a:solidFill>
                  <a:srgbClr val="A9ABAE"/>
                </a:solidFill>
                <a:latin typeface="Calibri"/>
                <a:cs typeface="Calibri"/>
              </a:rPr>
              <a:t>net</a:t>
            </a:r>
            <a:endParaRPr sz="1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16318" y="1294380"/>
            <a:ext cx="760730" cy="228268"/>
          </a:xfrm>
          <a:prstGeom prst="rect">
            <a:avLst/>
          </a:prstGeom>
        </p:spPr>
        <p:txBody>
          <a:bodyPr vert="horz" wrap="square" lIns="0" tIns="12700" rIns="0" bIns="0" rtlCol="0">
            <a:spAutoFit/>
          </a:bodyPr>
          <a:lstStyle/>
          <a:p>
            <a:pPr marL="12700">
              <a:lnSpc>
                <a:spcPct val="100000"/>
              </a:lnSpc>
              <a:spcBef>
                <a:spcPts val="100"/>
              </a:spcBef>
            </a:pPr>
            <a:endParaRPr sz="1400" dirty="0">
              <a:latin typeface="Arial"/>
              <a:cs typeface="Arial"/>
            </a:endParaRPr>
          </a:p>
        </p:txBody>
      </p:sp>
      <p:sp>
        <p:nvSpPr>
          <p:cNvPr id="4" name="object 4"/>
          <p:cNvSpPr/>
          <p:nvPr/>
        </p:nvSpPr>
        <p:spPr>
          <a:xfrm>
            <a:off x="0" y="-20139"/>
            <a:ext cx="10045700" cy="965200"/>
          </a:xfrm>
          <a:custGeom>
            <a:avLst/>
            <a:gdLst/>
            <a:ahLst/>
            <a:cxnLst/>
            <a:rect l="l" t="t" r="r" b="b"/>
            <a:pathLst>
              <a:path w="10045700" h="965200">
                <a:moveTo>
                  <a:pt x="0" y="965200"/>
                </a:moveTo>
                <a:lnTo>
                  <a:pt x="10045700" y="965200"/>
                </a:lnTo>
                <a:lnTo>
                  <a:pt x="10045700" y="0"/>
                </a:lnTo>
                <a:lnTo>
                  <a:pt x="0" y="0"/>
                </a:lnTo>
                <a:lnTo>
                  <a:pt x="0" y="965200"/>
                </a:lnTo>
                <a:close/>
              </a:path>
            </a:pathLst>
          </a:custGeom>
          <a:ln w="12700">
            <a:solidFill>
              <a:srgbClr val="A5A7AA"/>
            </a:solidFill>
          </a:ln>
        </p:spPr>
        <p:txBody>
          <a:bodyPr wrap="square" lIns="0" tIns="0" rIns="0" bIns="0" rtlCol="0"/>
          <a:lstStyle/>
          <a:p>
            <a:endParaRPr/>
          </a:p>
        </p:txBody>
      </p:sp>
      <p:sp>
        <p:nvSpPr>
          <p:cNvPr id="10" name="object 10"/>
          <p:cNvSpPr txBox="1"/>
          <p:nvPr/>
        </p:nvSpPr>
        <p:spPr>
          <a:xfrm>
            <a:off x="292515" y="1281934"/>
            <a:ext cx="3746085" cy="579005"/>
          </a:xfrm>
          <a:prstGeom prst="rect">
            <a:avLst/>
          </a:prstGeom>
        </p:spPr>
        <p:txBody>
          <a:bodyPr vert="horz" wrap="square" lIns="0" tIns="12065" rIns="0" bIns="0" rtlCol="0">
            <a:spAutoFit/>
          </a:bodyPr>
          <a:lstStyle/>
          <a:p>
            <a:pPr marL="12700">
              <a:lnSpc>
                <a:spcPct val="100000"/>
              </a:lnSpc>
              <a:spcBef>
                <a:spcPts val="95"/>
              </a:spcBef>
            </a:pPr>
            <a:r>
              <a:rPr lang="en-CA" sz="1400" spc="40" dirty="0">
                <a:solidFill>
                  <a:srgbClr val="545454"/>
                </a:solidFill>
                <a:latin typeface="Arial"/>
                <a:cs typeface="Arial"/>
              </a:rPr>
              <a:t>2002 Challenger 604 </a:t>
            </a:r>
            <a:r>
              <a:rPr sz="1500" spc="-30" dirty="0">
                <a:solidFill>
                  <a:srgbClr val="545454"/>
                </a:solidFill>
                <a:latin typeface="Arial"/>
                <a:cs typeface="Arial"/>
              </a:rPr>
              <a:t>|</a:t>
            </a:r>
            <a:r>
              <a:rPr lang="en-GB" sz="1500" spc="-30" dirty="0">
                <a:solidFill>
                  <a:srgbClr val="545454"/>
                </a:solidFill>
                <a:latin typeface="Arial"/>
                <a:cs typeface="Arial"/>
              </a:rPr>
              <a:t> </a:t>
            </a:r>
            <a:r>
              <a:rPr lang="en-GB" sz="1400" spc="-30" dirty="0">
                <a:solidFill>
                  <a:srgbClr val="545454"/>
                </a:solidFill>
                <a:latin typeface="Arial"/>
                <a:cs typeface="Arial"/>
              </a:rPr>
              <a:t>SN 5519</a:t>
            </a:r>
            <a:r>
              <a:rPr lang="en-US" sz="1400" spc="-30" dirty="0">
                <a:solidFill>
                  <a:srgbClr val="545454"/>
                </a:solidFill>
                <a:latin typeface="Arial"/>
                <a:cs typeface="Arial"/>
              </a:rPr>
              <a:t> | N900UC</a:t>
            </a:r>
            <a:r>
              <a:rPr lang="en-GB" sz="1400" spc="-30" dirty="0">
                <a:solidFill>
                  <a:srgbClr val="545454"/>
                </a:solidFill>
                <a:latin typeface="Arial"/>
                <a:cs typeface="Arial"/>
              </a:rPr>
              <a:t>  </a:t>
            </a:r>
            <a:endParaRPr sz="1400" dirty="0">
              <a:latin typeface="Arial"/>
              <a:cs typeface="Arial"/>
            </a:endParaRPr>
          </a:p>
          <a:p>
            <a:pPr marL="323215">
              <a:lnSpc>
                <a:spcPct val="100000"/>
              </a:lnSpc>
              <a:spcBef>
                <a:spcPts val="1345"/>
              </a:spcBef>
            </a:pPr>
            <a:r>
              <a:rPr sz="1100" spc="10" dirty="0">
                <a:solidFill>
                  <a:srgbClr val="3E397C"/>
                </a:solidFill>
                <a:latin typeface="Calibri"/>
                <a:cs typeface="Calibri"/>
              </a:rPr>
              <a:t>A </a:t>
            </a:r>
            <a:r>
              <a:rPr sz="1100" spc="5" dirty="0">
                <a:solidFill>
                  <a:srgbClr val="3E397C"/>
                </a:solidFill>
                <a:latin typeface="Calibri"/>
                <a:cs typeface="Calibri"/>
              </a:rPr>
              <a:t>I </a:t>
            </a:r>
            <a:r>
              <a:rPr sz="1100" spc="0" dirty="0">
                <a:solidFill>
                  <a:srgbClr val="3E397C"/>
                </a:solidFill>
                <a:latin typeface="Calibri"/>
                <a:cs typeface="Calibri"/>
              </a:rPr>
              <a:t>R </a:t>
            </a:r>
            <a:r>
              <a:rPr sz="1100" spc="25" dirty="0">
                <a:solidFill>
                  <a:srgbClr val="3E397C"/>
                </a:solidFill>
                <a:latin typeface="Calibri"/>
                <a:cs typeface="Calibri"/>
              </a:rPr>
              <a:t>C </a:t>
            </a:r>
            <a:r>
              <a:rPr sz="1100" spc="15" dirty="0">
                <a:solidFill>
                  <a:srgbClr val="3E397C"/>
                </a:solidFill>
                <a:latin typeface="Calibri"/>
                <a:cs typeface="Calibri"/>
              </a:rPr>
              <a:t>R </a:t>
            </a:r>
            <a:r>
              <a:rPr sz="1100" spc="30" dirty="0">
                <a:solidFill>
                  <a:srgbClr val="3E397C"/>
                </a:solidFill>
                <a:latin typeface="Calibri"/>
                <a:cs typeface="Calibri"/>
              </a:rPr>
              <a:t>A </a:t>
            </a:r>
            <a:r>
              <a:rPr sz="1100" spc="25" dirty="0">
                <a:solidFill>
                  <a:srgbClr val="3E397C"/>
                </a:solidFill>
                <a:latin typeface="Calibri"/>
                <a:cs typeface="Calibri"/>
              </a:rPr>
              <a:t>F </a:t>
            </a:r>
            <a:r>
              <a:rPr sz="1100" spc="15" dirty="0">
                <a:solidFill>
                  <a:srgbClr val="3E397C"/>
                </a:solidFill>
                <a:latin typeface="Calibri"/>
                <a:cs typeface="Calibri"/>
              </a:rPr>
              <a:t>T</a:t>
            </a:r>
            <a:r>
              <a:rPr lang="en-CA" sz="1100" spc="15" dirty="0">
                <a:solidFill>
                  <a:srgbClr val="3E397C"/>
                </a:solidFill>
                <a:latin typeface="Calibri"/>
                <a:cs typeface="Calibri"/>
              </a:rPr>
              <a:t> </a:t>
            </a:r>
            <a:r>
              <a:rPr sz="1100" spc="15" dirty="0">
                <a:solidFill>
                  <a:srgbClr val="3E397C"/>
                </a:solidFill>
                <a:latin typeface="Calibri"/>
                <a:cs typeface="Calibri"/>
              </a:rPr>
              <a:t> L </a:t>
            </a:r>
            <a:r>
              <a:rPr sz="1100" spc="10" dirty="0">
                <a:solidFill>
                  <a:srgbClr val="3E397C"/>
                </a:solidFill>
                <a:latin typeface="Calibri"/>
                <a:cs typeface="Calibri"/>
              </a:rPr>
              <a:t>I </a:t>
            </a:r>
            <a:r>
              <a:rPr sz="1100" spc="25" dirty="0">
                <a:solidFill>
                  <a:srgbClr val="3E397C"/>
                </a:solidFill>
                <a:latin typeface="Calibri"/>
                <a:cs typeface="Calibri"/>
              </a:rPr>
              <a:t>S T </a:t>
            </a:r>
            <a:r>
              <a:rPr sz="1100" spc="10" dirty="0">
                <a:solidFill>
                  <a:srgbClr val="3E397C"/>
                </a:solidFill>
                <a:latin typeface="Calibri"/>
                <a:cs typeface="Calibri"/>
              </a:rPr>
              <a:t>I </a:t>
            </a:r>
            <a:r>
              <a:rPr sz="1100" spc="25" dirty="0">
                <a:solidFill>
                  <a:srgbClr val="3E397C"/>
                </a:solidFill>
                <a:latin typeface="Calibri"/>
                <a:cs typeface="Calibri"/>
              </a:rPr>
              <a:t>N </a:t>
            </a:r>
            <a:r>
              <a:rPr sz="1100" spc="15" dirty="0">
                <a:solidFill>
                  <a:srgbClr val="3E397C"/>
                </a:solidFill>
                <a:latin typeface="Calibri"/>
                <a:cs typeface="Calibri"/>
              </a:rPr>
              <a:t>G </a:t>
            </a:r>
            <a:r>
              <a:rPr lang="en-CA" sz="1100" spc="15" dirty="0">
                <a:solidFill>
                  <a:srgbClr val="3E397C"/>
                </a:solidFill>
                <a:latin typeface="Calibri"/>
                <a:cs typeface="Calibri"/>
              </a:rPr>
              <a:t> </a:t>
            </a:r>
            <a:r>
              <a:rPr sz="1100" spc="35" dirty="0">
                <a:solidFill>
                  <a:srgbClr val="3E397C"/>
                </a:solidFill>
                <a:latin typeface="Calibri"/>
                <a:cs typeface="Calibri"/>
              </a:rPr>
              <a:t>D </a:t>
            </a:r>
            <a:r>
              <a:rPr sz="1100" spc="25" dirty="0">
                <a:solidFill>
                  <a:srgbClr val="3E397C"/>
                </a:solidFill>
                <a:latin typeface="Calibri"/>
                <a:cs typeface="Calibri"/>
              </a:rPr>
              <a:t>E </a:t>
            </a:r>
            <a:r>
              <a:rPr sz="1100" spc="5" dirty="0">
                <a:solidFill>
                  <a:srgbClr val="3E397C"/>
                </a:solidFill>
                <a:latin typeface="Calibri"/>
                <a:cs typeface="Calibri"/>
              </a:rPr>
              <a:t>T </a:t>
            </a:r>
            <a:r>
              <a:rPr sz="1100" spc="40" dirty="0">
                <a:solidFill>
                  <a:srgbClr val="3E397C"/>
                </a:solidFill>
                <a:latin typeface="Calibri"/>
                <a:cs typeface="Calibri"/>
              </a:rPr>
              <a:t>A </a:t>
            </a:r>
            <a:r>
              <a:rPr sz="1100" spc="25" dirty="0">
                <a:solidFill>
                  <a:srgbClr val="3E397C"/>
                </a:solidFill>
                <a:latin typeface="Calibri"/>
                <a:cs typeface="Calibri"/>
              </a:rPr>
              <a:t>I </a:t>
            </a:r>
            <a:r>
              <a:rPr sz="1100" spc="30" dirty="0">
                <a:solidFill>
                  <a:srgbClr val="3E397C"/>
                </a:solidFill>
                <a:latin typeface="Calibri"/>
                <a:cs typeface="Calibri"/>
              </a:rPr>
              <a:t>L </a:t>
            </a:r>
            <a:r>
              <a:rPr sz="1100" spc="25" dirty="0">
                <a:solidFill>
                  <a:srgbClr val="3E397C"/>
                </a:solidFill>
                <a:latin typeface="Calibri"/>
                <a:cs typeface="Calibri"/>
              </a:rPr>
              <a:t>S</a:t>
            </a:r>
            <a:r>
              <a:rPr sz="1100" spc="-45" dirty="0">
                <a:solidFill>
                  <a:srgbClr val="3E397C"/>
                </a:solidFill>
                <a:latin typeface="Calibri"/>
                <a:cs typeface="Calibri"/>
              </a:rPr>
              <a:t> </a:t>
            </a:r>
            <a:r>
              <a:rPr sz="1100" spc="-70" dirty="0">
                <a:solidFill>
                  <a:srgbClr val="3E397C"/>
                </a:solidFill>
                <a:latin typeface="Calibri"/>
                <a:cs typeface="Calibri"/>
              </a:rPr>
              <a:t>:</a:t>
            </a:r>
            <a:endParaRPr sz="1100" dirty="0">
              <a:latin typeface="Calibri"/>
              <a:cs typeface="Calibri"/>
            </a:endParaRPr>
          </a:p>
        </p:txBody>
      </p:sp>
      <p:sp>
        <p:nvSpPr>
          <p:cNvPr id="11" name="object 11"/>
          <p:cNvSpPr/>
          <p:nvPr/>
        </p:nvSpPr>
        <p:spPr>
          <a:xfrm>
            <a:off x="614367" y="2545082"/>
            <a:ext cx="4370705" cy="0"/>
          </a:xfrm>
          <a:custGeom>
            <a:avLst/>
            <a:gdLst/>
            <a:ahLst/>
            <a:cxnLst/>
            <a:rect l="l" t="t" r="r" b="b"/>
            <a:pathLst>
              <a:path w="4370705">
                <a:moveTo>
                  <a:pt x="0" y="0"/>
                </a:moveTo>
                <a:lnTo>
                  <a:pt x="4370260" y="0"/>
                </a:lnTo>
              </a:path>
            </a:pathLst>
          </a:custGeom>
          <a:ln w="3175">
            <a:solidFill>
              <a:srgbClr val="211D70"/>
            </a:solidFill>
          </a:ln>
        </p:spPr>
        <p:txBody>
          <a:bodyPr wrap="square" lIns="0" tIns="0" rIns="0" bIns="0" rtlCol="0"/>
          <a:lstStyle/>
          <a:p>
            <a:endParaRPr/>
          </a:p>
        </p:txBody>
      </p:sp>
      <p:sp>
        <p:nvSpPr>
          <p:cNvPr id="13" name="object 13"/>
          <p:cNvSpPr txBox="1"/>
          <p:nvPr/>
        </p:nvSpPr>
        <p:spPr>
          <a:xfrm>
            <a:off x="502047" y="4901145"/>
            <a:ext cx="4182745" cy="533479"/>
          </a:xfrm>
          <a:prstGeom prst="rect">
            <a:avLst/>
          </a:prstGeom>
        </p:spPr>
        <p:txBody>
          <a:bodyPr vert="horz" wrap="square" lIns="0" tIns="12700" rIns="0" bIns="0" rtlCol="0">
            <a:spAutoFit/>
          </a:bodyPr>
          <a:lstStyle/>
          <a:p>
            <a:pPr marL="93980" indent="-81280">
              <a:lnSpc>
                <a:spcPct val="100000"/>
              </a:lnSpc>
              <a:spcBef>
                <a:spcPts val="100"/>
              </a:spcBef>
              <a:buClr>
                <a:srgbClr val="ED1C24"/>
              </a:buClr>
              <a:buChar char="*"/>
              <a:tabLst>
                <a:tab pos="94615" algn="l"/>
                <a:tab pos="1358265" algn="l"/>
              </a:tabLst>
            </a:pPr>
            <a:r>
              <a:rPr sz="1100" spc="-10" dirty="0">
                <a:solidFill>
                  <a:srgbClr val="3E397C"/>
                </a:solidFill>
                <a:latin typeface="Calibri"/>
                <a:cs typeface="Calibri"/>
              </a:rPr>
              <a:t>Total</a:t>
            </a:r>
            <a:r>
              <a:rPr sz="1100" dirty="0">
                <a:solidFill>
                  <a:srgbClr val="3E397C"/>
                </a:solidFill>
                <a:latin typeface="Calibri"/>
                <a:cs typeface="Calibri"/>
              </a:rPr>
              <a:t> </a:t>
            </a:r>
            <a:r>
              <a:rPr sz="1100" spc="-5" dirty="0">
                <a:solidFill>
                  <a:srgbClr val="3E397C"/>
                </a:solidFill>
                <a:latin typeface="Calibri"/>
                <a:cs typeface="Calibri"/>
              </a:rPr>
              <a:t>Hours:	</a:t>
            </a:r>
            <a:r>
              <a:rPr lang="en-GB" sz="1100" spc="-5" dirty="0">
                <a:solidFill>
                  <a:srgbClr val="58595B"/>
                </a:solidFill>
                <a:latin typeface="Calibri"/>
                <a:cs typeface="Calibri"/>
              </a:rPr>
              <a:t>3,875</a:t>
            </a:r>
          </a:p>
          <a:p>
            <a:pPr marL="93980" indent="-81280">
              <a:lnSpc>
                <a:spcPct val="100000"/>
              </a:lnSpc>
              <a:spcBef>
                <a:spcPts val="100"/>
              </a:spcBef>
              <a:buClr>
                <a:srgbClr val="ED1C24"/>
              </a:buClr>
              <a:buChar char="*"/>
              <a:tabLst>
                <a:tab pos="94615" algn="l"/>
                <a:tab pos="1358265" algn="l"/>
              </a:tabLst>
            </a:pPr>
            <a:endParaRPr sz="1100" dirty="0">
              <a:latin typeface="Calibri"/>
              <a:cs typeface="Calibri"/>
            </a:endParaRPr>
          </a:p>
          <a:p>
            <a:pPr marL="99695" indent="-86995">
              <a:lnSpc>
                <a:spcPct val="100000"/>
              </a:lnSpc>
              <a:buClr>
                <a:srgbClr val="ED1C24"/>
              </a:buClr>
              <a:buFont typeface="Calibri"/>
              <a:buChar char="*"/>
              <a:tabLst>
                <a:tab pos="100330" algn="l"/>
              </a:tabLst>
            </a:pPr>
            <a:r>
              <a:rPr lang="en-CA" sz="1100" i="1" spc="10" dirty="0">
                <a:solidFill>
                  <a:srgbClr val="231F20"/>
                </a:solidFill>
                <a:latin typeface="Calibri"/>
                <a:cs typeface="Calibri"/>
              </a:rPr>
              <a:t>Enrolled on MSP</a:t>
            </a:r>
            <a:endParaRPr sz="1550" dirty="0">
              <a:latin typeface="Times New Roman"/>
              <a:cs typeface="Times New Roman"/>
            </a:endParaRPr>
          </a:p>
        </p:txBody>
      </p:sp>
      <p:sp>
        <p:nvSpPr>
          <p:cNvPr id="20" name="object 20"/>
          <p:cNvSpPr txBox="1">
            <a:spLocks noGrp="1"/>
          </p:cNvSpPr>
          <p:nvPr>
            <p:ph type="dt" sz="half" idx="6"/>
          </p:nvPr>
        </p:nvSpPr>
        <p:spPr>
          <a:xfrm>
            <a:off x="152400" y="7129113"/>
            <a:ext cx="2760980" cy="216726"/>
          </a:xfrm>
          <a:prstGeom prst="rect">
            <a:avLst/>
          </a:prstGeom>
        </p:spPr>
        <p:txBody>
          <a:bodyPr vert="horz" wrap="square" lIns="0" tIns="1270" rIns="0" bIns="0" rtlCol="0">
            <a:spAutoFit/>
          </a:body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lang="en-GB" dirty="0"/>
              <a:t>F R E </a:t>
            </a:r>
            <a:r>
              <a:rPr lang="en-GB" dirty="0" err="1"/>
              <a:t>E</a:t>
            </a:r>
            <a:r>
              <a:rPr lang="en-GB" dirty="0"/>
              <a:t> S T R E A M . C O M</a:t>
            </a:r>
            <a:endParaRPr dirty="0"/>
          </a:p>
        </p:txBody>
      </p:sp>
      <p:graphicFrame>
        <p:nvGraphicFramePr>
          <p:cNvPr id="16" name="object 16"/>
          <p:cNvGraphicFramePr>
            <a:graphicFrameLocks noGrp="1"/>
          </p:cNvGraphicFramePr>
          <p:nvPr>
            <p:extLst>
              <p:ext uri="{D42A27DB-BD31-4B8C-83A1-F6EECF244321}">
                <p14:modId xmlns:p14="http://schemas.microsoft.com/office/powerpoint/2010/main" val="2726888252"/>
              </p:ext>
            </p:extLst>
          </p:nvPr>
        </p:nvGraphicFramePr>
        <p:xfrm>
          <a:off x="513880" y="2024810"/>
          <a:ext cx="8942383" cy="2725551"/>
        </p:xfrm>
        <a:graphic>
          <a:graphicData uri="http://schemas.openxmlformats.org/drawingml/2006/table">
            <a:tbl>
              <a:tblPr firstRow="1" bandRow="1">
                <a:tableStyleId>{2D5ABB26-0587-4C30-8999-92F81FD0307C}</a:tableStyleId>
              </a:tblPr>
              <a:tblGrid>
                <a:gridCol w="1241071">
                  <a:extLst>
                    <a:ext uri="{9D8B030D-6E8A-4147-A177-3AD203B41FA5}">
                      <a16:colId xmlns:a16="http://schemas.microsoft.com/office/drawing/2014/main" val="20000"/>
                    </a:ext>
                  </a:extLst>
                </a:gridCol>
                <a:gridCol w="697980">
                  <a:extLst>
                    <a:ext uri="{9D8B030D-6E8A-4147-A177-3AD203B41FA5}">
                      <a16:colId xmlns:a16="http://schemas.microsoft.com/office/drawing/2014/main" val="20001"/>
                    </a:ext>
                  </a:extLst>
                </a:gridCol>
                <a:gridCol w="553548">
                  <a:extLst>
                    <a:ext uri="{9D8B030D-6E8A-4147-A177-3AD203B41FA5}">
                      <a16:colId xmlns:a16="http://schemas.microsoft.com/office/drawing/2014/main" val="20002"/>
                    </a:ext>
                  </a:extLst>
                </a:gridCol>
                <a:gridCol w="6449784">
                  <a:extLst>
                    <a:ext uri="{9D8B030D-6E8A-4147-A177-3AD203B41FA5}">
                      <a16:colId xmlns:a16="http://schemas.microsoft.com/office/drawing/2014/main" val="20003"/>
                    </a:ext>
                  </a:extLst>
                </a:gridCol>
              </a:tblGrid>
              <a:tr h="216535">
                <a:tc>
                  <a:txBody>
                    <a:bodyPr/>
                    <a:lstStyle/>
                    <a:p>
                      <a:pPr marL="31750">
                        <a:lnSpc>
                          <a:spcPts val="1265"/>
                        </a:lnSpc>
                      </a:pPr>
                      <a:r>
                        <a:rPr sz="1100" spc="-95" dirty="0">
                          <a:solidFill>
                            <a:srgbClr val="ED1C24"/>
                          </a:solidFill>
                          <a:latin typeface="Calibri"/>
                          <a:cs typeface="Calibri"/>
                        </a:rPr>
                        <a:t>* </a:t>
                      </a:r>
                      <a:r>
                        <a:rPr sz="1100" spc="-10" dirty="0">
                          <a:solidFill>
                            <a:srgbClr val="3E397C"/>
                          </a:solidFill>
                          <a:latin typeface="Calibri"/>
                          <a:cs typeface="Calibri"/>
                        </a:rPr>
                        <a:t>Total</a:t>
                      </a:r>
                      <a:r>
                        <a:rPr sz="1100" dirty="0">
                          <a:solidFill>
                            <a:srgbClr val="3E397C"/>
                          </a:solidFill>
                          <a:latin typeface="Calibri"/>
                          <a:cs typeface="Calibri"/>
                        </a:rPr>
                        <a:t> </a:t>
                      </a:r>
                      <a:r>
                        <a:rPr sz="1100" spc="-5" dirty="0">
                          <a:solidFill>
                            <a:srgbClr val="3E397C"/>
                          </a:solidFill>
                          <a:latin typeface="Calibri"/>
                          <a:cs typeface="Calibri"/>
                        </a:rPr>
                        <a:t>Hours:</a:t>
                      </a:r>
                      <a:endParaRPr sz="1100" dirty="0">
                        <a:latin typeface="Calibri"/>
                        <a:cs typeface="Calibri"/>
                      </a:endParaRPr>
                    </a:p>
                  </a:txBody>
                  <a:tcPr marL="0" marR="0" marT="0" marB="0"/>
                </a:tc>
                <a:tc>
                  <a:txBody>
                    <a:bodyPr/>
                    <a:lstStyle/>
                    <a:p>
                      <a:pPr marL="171450">
                        <a:lnSpc>
                          <a:spcPts val="1265"/>
                        </a:lnSpc>
                      </a:pPr>
                      <a:r>
                        <a:rPr lang="en-GB" sz="1100" spc="0" dirty="0">
                          <a:solidFill>
                            <a:srgbClr val="58595B"/>
                          </a:solidFill>
                          <a:latin typeface="Calibri"/>
                          <a:cs typeface="Calibri"/>
                        </a:rPr>
                        <a:t>4,377</a:t>
                      </a:r>
                      <a:r>
                        <a:rPr lang="en-GB" sz="1100" spc="0" baseline="0" dirty="0">
                          <a:solidFill>
                            <a:srgbClr val="58595B"/>
                          </a:solidFill>
                          <a:latin typeface="Calibri"/>
                          <a:cs typeface="Calibri"/>
                        </a:rPr>
                        <a:t> </a:t>
                      </a:r>
                      <a:endParaRPr sz="1100" dirty="0">
                        <a:latin typeface="Calibri"/>
                        <a:cs typeface="Calibri"/>
                      </a:endParaRPr>
                    </a:p>
                  </a:txBody>
                  <a:tcPr marL="0" marR="0" marT="0" marB="0"/>
                </a:tc>
                <a:tc gridSpan="2">
                  <a:txBody>
                    <a:bodyPr/>
                    <a:lstStyle/>
                    <a:p>
                      <a:pPr marL="2909570" indent="0">
                        <a:lnSpc>
                          <a:spcPct val="100000"/>
                        </a:lnSpc>
                        <a:spcBef>
                          <a:spcPts val="15"/>
                        </a:spcBef>
                        <a:buNone/>
                        <a:tabLst>
                          <a:tab pos="3138170" algn="l"/>
                          <a:tab pos="3138805" algn="l"/>
                        </a:tabLst>
                      </a:pPr>
                      <a:endParaRPr sz="1100" dirty="0">
                        <a:latin typeface="Calibri"/>
                        <a:cs typeface="Calibri"/>
                      </a:endParaRPr>
                    </a:p>
                  </a:txBody>
                  <a:tcPr marL="0" marR="0" marT="1905" marB="0"/>
                </a:tc>
                <a:tc hMerge="1">
                  <a:txBody>
                    <a:bodyPr/>
                    <a:lstStyle/>
                    <a:p>
                      <a:endParaRPr/>
                    </a:p>
                  </a:txBody>
                  <a:tcPr marL="0" marR="0" marT="0" marB="0"/>
                </a:tc>
                <a:extLst>
                  <a:ext uri="{0D108BD9-81ED-4DB2-BD59-A6C34878D82A}">
                    <a16:rowId xmlns:a16="http://schemas.microsoft.com/office/drawing/2014/main" val="10000"/>
                  </a:ext>
                </a:extLst>
              </a:tr>
              <a:tr h="274320">
                <a:tc>
                  <a:txBody>
                    <a:bodyPr/>
                    <a:lstStyle/>
                    <a:p>
                      <a:pPr marL="31750">
                        <a:lnSpc>
                          <a:spcPct val="100000"/>
                        </a:lnSpc>
                        <a:spcBef>
                          <a:spcPts val="260"/>
                        </a:spcBef>
                      </a:pPr>
                      <a:r>
                        <a:rPr lang="en-CA" sz="1100" spc="-95" dirty="0">
                          <a:solidFill>
                            <a:srgbClr val="ED1C24"/>
                          </a:solidFill>
                          <a:latin typeface="Calibri"/>
                          <a:cs typeface="Calibri"/>
                        </a:rPr>
                        <a:t>* </a:t>
                      </a:r>
                      <a:r>
                        <a:rPr lang="en-CA" sz="1100" spc="-10" dirty="0">
                          <a:solidFill>
                            <a:srgbClr val="3E397C"/>
                          </a:solidFill>
                          <a:latin typeface="Calibri"/>
                          <a:cs typeface="Calibri"/>
                        </a:rPr>
                        <a:t>Total</a:t>
                      </a:r>
                      <a:r>
                        <a:rPr lang="en-CA" sz="1100" spc="-5" dirty="0">
                          <a:solidFill>
                            <a:srgbClr val="3E397C"/>
                          </a:solidFill>
                          <a:latin typeface="Calibri"/>
                          <a:cs typeface="Calibri"/>
                        </a:rPr>
                        <a:t> </a:t>
                      </a:r>
                      <a:r>
                        <a:rPr lang="en-CA" sz="1100" spc="15" dirty="0">
                          <a:solidFill>
                            <a:srgbClr val="3E397C"/>
                          </a:solidFill>
                          <a:latin typeface="Calibri"/>
                          <a:cs typeface="Calibri"/>
                        </a:rPr>
                        <a:t>Cycles:</a:t>
                      </a:r>
                      <a:endParaRPr sz="1100" dirty="0">
                        <a:latin typeface="Calibri"/>
                        <a:cs typeface="Calibri"/>
                      </a:endParaRPr>
                    </a:p>
                  </a:txBody>
                  <a:tcPr marL="0" marR="0" marT="33020" marB="0"/>
                </a:tc>
                <a:tc>
                  <a:txBody>
                    <a:bodyPr/>
                    <a:lstStyle/>
                    <a:p>
                      <a:pPr marL="171450">
                        <a:lnSpc>
                          <a:spcPct val="100000"/>
                        </a:lnSpc>
                        <a:spcBef>
                          <a:spcPts val="260"/>
                        </a:spcBef>
                      </a:pPr>
                      <a:r>
                        <a:rPr lang="en-GB" sz="1100" spc="0" dirty="0">
                          <a:solidFill>
                            <a:srgbClr val="58595B"/>
                          </a:solidFill>
                          <a:latin typeface="Calibri"/>
                          <a:cs typeface="Calibri"/>
                        </a:rPr>
                        <a:t>2,124</a:t>
                      </a:r>
                      <a:endParaRPr sz="1100" dirty="0">
                        <a:latin typeface="Calibri"/>
                        <a:cs typeface="Calibri"/>
                      </a:endParaRPr>
                    </a:p>
                  </a:txBody>
                  <a:tcPr marL="0" marR="0" marT="33020" marB="0"/>
                </a:tc>
                <a:tc gridSpan="2">
                  <a:txBody>
                    <a:bodyPr/>
                    <a:lstStyle/>
                    <a:p>
                      <a:pPr marL="2909570" indent="0">
                        <a:lnSpc>
                          <a:spcPct val="100000"/>
                        </a:lnSpc>
                        <a:spcBef>
                          <a:spcPts val="400"/>
                        </a:spcBef>
                        <a:buNone/>
                        <a:tabLst>
                          <a:tab pos="3138170" algn="l"/>
                          <a:tab pos="3138805" algn="l"/>
                        </a:tabLst>
                      </a:pPr>
                      <a:endParaRPr sz="1100" dirty="0">
                        <a:latin typeface="Calibri"/>
                        <a:cs typeface="Calibri"/>
                      </a:endParaRPr>
                    </a:p>
                  </a:txBody>
                  <a:tcPr marL="0" marR="0" marT="50800" marB="0"/>
                </a:tc>
                <a:tc hMerge="1">
                  <a:txBody>
                    <a:bodyPr/>
                    <a:lstStyle/>
                    <a:p>
                      <a:endParaRPr/>
                    </a:p>
                  </a:txBody>
                  <a:tcPr marL="0" marR="0" marT="0" marB="0"/>
                </a:tc>
                <a:extLst>
                  <a:ext uri="{0D108BD9-81ED-4DB2-BD59-A6C34878D82A}">
                    <a16:rowId xmlns:a16="http://schemas.microsoft.com/office/drawing/2014/main" val="10001"/>
                  </a:ext>
                </a:extLst>
              </a:tr>
              <a:tr h="216535">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dirty="0">
                        <a:latin typeface="Times New Roman"/>
                        <a:cs typeface="Times New Roman"/>
                      </a:endParaRPr>
                    </a:p>
                  </a:txBody>
                  <a:tcPr marL="0" marR="0" marT="0" marB="0"/>
                </a:tc>
                <a:tc gridSpan="2">
                  <a:txBody>
                    <a:bodyPr/>
                    <a:lstStyle/>
                    <a:p>
                      <a:pPr marL="2909570" indent="0">
                        <a:lnSpc>
                          <a:spcPts val="1275"/>
                        </a:lnSpc>
                        <a:spcBef>
                          <a:spcPts val="330"/>
                        </a:spcBef>
                        <a:buNone/>
                        <a:tabLst>
                          <a:tab pos="3138170" algn="l"/>
                          <a:tab pos="3138805" algn="l"/>
                        </a:tabLst>
                      </a:pPr>
                      <a:endParaRPr sz="1100" dirty="0">
                        <a:latin typeface="Calibri"/>
                        <a:cs typeface="Calibri"/>
                      </a:endParaRPr>
                    </a:p>
                  </a:txBody>
                  <a:tcPr marL="0" marR="0" marT="41910" marB="0"/>
                </a:tc>
                <a:tc hMerge="1">
                  <a:txBody>
                    <a:bodyPr/>
                    <a:lstStyle/>
                    <a:p>
                      <a:endParaRPr/>
                    </a:p>
                  </a:txBody>
                  <a:tcPr marL="0" marR="0" marT="0" marB="0"/>
                </a:tc>
                <a:extLst>
                  <a:ext uri="{0D108BD9-81ED-4DB2-BD59-A6C34878D82A}">
                    <a16:rowId xmlns:a16="http://schemas.microsoft.com/office/drawing/2014/main" val="10002"/>
                  </a:ext>
                </a:extLst>
              </a:tr>
              <a:tr h="525145">
                <a:tc gridSpan="4">
                  <a:txBody>
                    <a:bodyPr/>
                    <a:lstStyle/>
                    <a:p>
                      <a:pPr marL="31750">
                        <a:lnSpc>
                          <a:spcPts val="1305"/>
                        </a:lnSpc>
                        <a:tabLst>
                          <a:tab pos="4793615" algn="l"/>
                          <a:tab pos="5022215" algn="l"/>
                        </a:tabLst>
                      </a:pPr>
                      <a:r>
                        <a:rPr sz="1100" spc="5" dirty="0">
                          <a:solidFill>
                            <a:srgbClr val="3E397C"/>
                          </a:solidFill>
                          <a:latin typeface="Calibri"/>
                          <a:cs typeface="Calibri"/>
                        </a:rPr>
                        <a:t>Engines:</a:t>
                      </a:r>
                      <a:r>
                        <a:rPr lang="en-CA" sz="1100" spc="5" dirty="0">
                          <a:solidFill>
                            <a:srgbClr val="3E397C"/>
                          </a:solidFill>
                          <a:latin typeface="Calibri"/>
                          <a:cs typeface="Calibri"/>
                        </a:rPr>
                        <a:t> GE CF34-3B</a:t>
                      </a:r>
                    </a:p>
                    <a:p>
                      <a:pPr marL="31750">
                        <a:lnSpc>
                          <a:spcPts val="1305"/>
                        </a:lnSpc>
                        <a:tabLst>
                          <a:tab pos="4793615" algn="l"/>
                          <a:tab pos="5022215" algn="l"/>
                        </a:tabLst>
                      </a:pPr>
                      <a:endParaRPr lang="en-CA" sz="1100" spc="5" dirty="0">
                        <a:solidFill>
                          <a:srgbClr val="3E397C"/>
                        </a:solidFill>
                        <a:latin typeface="Calibri"/>
                        <a:cs typeface="Calibri"/>
                      </a:endParaRPr>
                    </a:p>
                    <a:p>
                      <a:pPr marL="31750">
                        <a:lnSpc>
                          <a:spcPts val="1305"/>
                        </a:lnSpc>
                        <a:tabLst>
                          <a:tab pos="4793615" algn="l"/>
                          <a:tab pos="5022215" algn="l"/>
                        </a:tabLst>
                      </a:pPr>
                      <a:r>
                        <a:rPr lang="en-CA" sz="1100" spc="5" dirty="0">
                          <a:solidFill>
                            <a:srgbClr val="FF0000"/>
                          </a:solidFill>
                          <a:latin typeface="Calibri"/>
                          <a:cs typeface="Calibri"/>
                        </a:rPr>
                        <a:t>* Enrolled on GE OnPoint </a:t>
                      </a:r>
                      <a:r>
                        <a:rPr sz="1100" spc="5" dirty="0">
                          <a:solidFill>
                            <a:srgbClr val="3E397C"/>
                          </a:solidFill>
                          <a:latin typeface="Calibri"/>
                          <a:cs typeface="Calibri"/>
                        </a:rPr>
                        <a:t>	</a:t>
                      </a:r>
                      <a:endParaRPr sz="1650" baseline="-37878" dirty="0">
                        <a:latin typeface="Calibri"/>
                        <a:cs typeface="Calibri"/>
                      </a:endParaRPr>
                    </a:p>
                    <a:p>
                      <a:pPr marL="1377315">
                        <a:lnSpc>
                          <a:spcPts val="1225"/>
                        </a:lnSpc>
                        <a:spcBef>
                          <a:spcPts val="1505"/>
                        </a:spcBef>
                        <a:tabLst>
                          <a:tab pos="2051685" algn="l"/>
                          <a:tab pos="4793615" algn="l"/>
                          <a:tab pos="5022215" algn="l"/>
                        </a:tabLst>
                      </a:pPr>
                      <a:r>
                        <a:rPr sz="1650" baseline="40404" dirty="0">
                          <a:solidFill>
                            <a:srgbClr val="423D83"/>
                          </a:solidFill>
                          <a:latin typeface="Calibri"/>
                          <a:cs typeface="Calibri"/>
                        </a:rPr>
                        <a:t>	</a:t>
                      </a:r>
                      <a:endParaRPr sz="1100" dirty="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05740">
                <a:tc>
                  <a:txBody>
                    <a:bodyPr/>
                    <a:lstStyle/>
                    <a:p>
                      <a:pPr marL="31750">
                        <a:lnSpc>
                          <a:spcPts val="1265"/>
                        </a:lnSpc>
                      </a:pPr>
                      <a:r>
                        <a:rPr sz="1100" spc="-95" dirty="0">
                          <a:solidFill>
                            <a:srgbClr val="ED1C24"/>
                          </a:solidFill>
                          <a:latin typeface="Calibri"/>
                          <a:cs typeface="Calibri"/>
                        </a:rPr>
                        <a:t>* </a:t>
                      </a:r>
                      <a:r>
                        <a:rPr sz="1100" spc="-10" dirty="0">
                          <a:solidFill>
                            <a:srgbClr val="3E397C"/>
                          </a:solidFill>
                          <a:latin typeface="Calibri"/>
                          <a:cs typeface="Calibri"/>
                        </a:rPr>
                        <a:t>Total</a:t>
                      </a:r>
                      <a:r>
                        <a:rPr sz="1100" dirty="0">
                          <a:solidFill>
                            <a:srgbClr val="3E397C"/>
                          </a:solidFill>
                          <a:latin typeface="Calibri"/>
                          <a:cs typeface="Calibri"/>
                        </a:rPr>
                        <a:t> </a:t>
                      </a:r>
                      <a:r>
                        <a:rPr sz="1100" spc="-5" dirty="0">
                          <a:solidFill>
                            <a:srgbClr val="3E397C"/>
                          </a:solidFill>
                          <a:latin typeface="Calibri"/>
                          <a:cs typeface="Calibri"/>
                        </a:rPr>
                        <a:t>Hours:</a:t>
                      </a:r>
                      <a:endParaRPr sz="1100" dirty="0">
                        <a:latin typeface="Calibri"/>
                        <a:cs typeface="Calibri"/>
                      </a:endParaRPr>
                    </a:p>
                  </a:txBody>
                  <a:tcPr marL="0" marR="0" marT="0" marB="0"/>
                </a:tc>
                <a:tc>
                  <a:txBody>
                    <a:bodyPr/>
                    <a:lstStyle/>
                    <a:p>
                      <a:pPr marL="171450">
                        <a:lnSpc>
                          <a:spcPts val="1265"/>
                        </a:lnSpc>
                      </a:pPr>
                      <a:r>
                        <a:rPr lang="en-GB" sz="1100" spc="0" dirty="0">
                          <a:solidFill>
                            <a:srgbClr val="58595B"/>
                          </a:solidFill>
                          <a:latin typeface="Calibri"/>
                          <a:cs typeface="Calibri"/>
                        </a:rPr>
                        <a:t>4,377</a:t>
                      </a:r>
                      <a:endParaRPr sz="1100" dirty="0">
                        <a:latin typeface="Calibri"/>
                        <a:cs typeface="Calibri"/>
                      </a:endParaRPr>
                    </a:p>
                  </a:txBody>
                  <a:tcPr marL="0" marR="0" marT="0" marB="0"/>
                </a:tc>
                <a:tc gridSpan="2">
                  <a:txBody>
                    <a:bodyPr/>
                    <a:lstStyle/>
                    <a:p>
                      <a:pPr marL="153035">
                        <a:lnSpc>
                          <a:spcPts val="750"/>
                        </a:lnSpc>
                        <a:spcBef>
                          <a:spcPts val="819"/>
                        </a:spcBef>
                        <a:tabLst>
                          <a:tab pos="2909570" algn="l"/>
                          <a:tab pos="3138170" algn="l"/>
                        </a:tabLst>
                      </a:pPr>
                      <a:endParaRPr sz="1100" dirty="0">
                        <a:latin typeface="Calibri"/>
                        <a:cs typeface="Calibri"/>
                      </a:endParaRPr>
                    </a:p>
                  </a:txBody>
                  <a:tcPr marL="0" marR="0" marT="104139" marB="0"/>
                </a:tc>
                <a:tc hMerge="1">
                  <a:txBody>
                    <a:bodyPr/>
                    <a:lstStyle/>
                    <a:p>
                      <a:endParaRPr/>
                    </a:p>
                  </a:txBody>
                  <a:tcPr marL="0" marR="0" marT="0" marB="0"/>
                </a:tc>
                <a:extLst>
                  <a:ext uri="{0D108BD9-81ED-4DB2-BD59-A6C34878D82A}">
                    <a16:rowId xmlns:a16="http://schemas.microsoft.com/office/drawing/2014/main" val="10004"/>
                  </a:ext>
                </a:extLst>
              </a:tr>
              <a:tr h="232414">
                <a:tc>
                  <a:txBody>
                    <a:bodyPr/>
                    <a:lstStyle/>
                    <a:p>
                      <a:pPr marL="31750">
                        <a:lnSpc>
                          <a:spcPct val="100000"/>
                        </a:lnSpc>
                        <a:spcBef>
                          <a:spcPts val="295"/>
                        </a:spcBef>
                      </a:pPr>
                      <a:r>
                        <a:rPr sz="1100" spc="-95" dirty="0">
                          <a:solidFill>
                            <a:srgbClr val="ED1C24"/>
                          </a:solidFill>
                          <a:latin typeface="Calibri"/>
                          <a:cs typeface="Calibri"/>
                        </a:rPr>
                        <a:t>* </a:t>
                      </a:r>
                      <a:r>
                        <a:rPr sz="1100" spc="25" dirty="0">
                          <a:solidFill>
                            <a:srgbClr val="3E397C"/>
                          </a:solidFill>
                          <a:latin typeface="Calibri"/>
                          <a:cs typeface="Calibri"/>
                        </a:rPr>
                        <a:t>Engine</a:t>
                      </a:r>
                      <a:r>
                        <a:rPr sz="1100" spc="-114" dirty="0">
                          <a:solidFill>
                            <a:srgbClr val="3E397C"/>
                          </a:solidFill>
                          <a:latin typeface="Calibri"/>
                          <a:cs typeface="Calibri"/>
                        </a:rPr>
                        <a:t> </a:t>
                      </a:r>
                      <a:r>
                        <a:rPr sz="1100" dirty="0">
                          <a:solidFill>
                            <a:srgbClr val="3E397C"/>
                          </a:solidFill>
                          <a:latin typeface="Calibri"/>
                          <a:cs typeface="Calibri"/>
                        </a:rPr>
                        <a:t>Cycles:</a:t>
                      </a:r>
                      <a:endParaRPr sz="1100" dirty="0">
                        <a:latin typeface="Calibri"/>
                        <a:cs typeface="Calibri"/>
                      </a:endParaRPr>
                    </a:p>
                  </a:txBody>
                  <a:tcPr marL="0" marR="0" marT="37465" marB="0"/>
                </a:tc>
                <a:tc>
                  <a:txBody>
                    <a:bodyPr/>
                    <a:lstStyle/>
                    <a:p>
                      <a:pPr marL="171450">
                        <a:lnSpc>
                          <a:spcPct val="100000"/>
                        </a:lnSpc>
                        <a:spcBef>
                          <a:spcPts val="295"/>
                        </a:spcBef>
                      </a:pPr>
                      <a:r>
                        <a:rPr lang="en-CA" sz="1100" dirty="0">
                          <a:latin typeface="Calibri"/>
                          <a:cs typeface="Calibri"/>
                        </a:rPr>
                        <a:t>2,124</a:t>
                      </a:r>
                      <a:endParaRPr sz="1100" dirty="0">
                        <a:latin typeface="Calibri"/>
                        <a:cs typeface="Calibri"/>
                      </a:endParaRPr>
                    </a:p>
                  </a:txBody>
                  <a:tcPr marL="0" marR="0" marT="37465" marB="0"/>
                </a:tc>
                <a:tc gridSpan="2">
                  <a:txBody>
                    <a:bodyPr/>
                    <a:lstStyle/>
                    <a:p>
                      <a:pPr marL="153035" marR="0" lvl="0" indent="0" defTabSz="914400" eaLnBrk="1" fontAlgn="auto" latinLnBrk="0" hangingPunct="1">
                        <a:lnSpc>
                          <a:spcPct val="100000"/>
                        </a:lnSpc>
                        <a:spcBef>
                          <a:spcPts val="295"/>
                        </a:spcBef>
                        <a:spcAft>
                          <a:spcPts val="0"/>
                        </a:spcAft>
                        <a:buClrTx/>
                        <a:buSzTx/>
                        <a:buFontTx/>
                        <a:buNone/>
                        <a:tabLst/>
                        <a:defRPr/>
                      </a:pPr>
                      <a:endParaRPr sz="1100" dirty="0">
                        <a:latin typeface="Calibri"/>
                        <a:cs typeface="Calibri"/>
                      </a:endParaRPr>
                    </a:p>
                  </a:txBody>
                  <a:tcPr marL="0" marR="0" marT="37465" marB="0"/>
                </a:tc>
                <a:tc hMerge="1">
                  <a:txBody>
                    <a:bodyPr/>
                    <a:lstStyle/>
                    <a:p>
                      <a:endParaRPr/>
                    </a:p>
                  </a:txBody>
                  <a:tcPr marL="0" marR="0" marT="0" marB="0"/>
                </a:tc>
                <a:extLst>
                  <a:ext uri="{0D108BD9-81ED-4DB2-BD59-A6C34878D82A}">
                    <a16:rowId xmlns:a16="http://schemas.microsoft.com/office/drawing/2014/main" val="10005"/>
                  </a:ext>
                </a:extLst>
              </a:tr>
              <a:tr h="212090">
                <a:tc>
                  <a:txBody>
                    <a:bodyPr/>
                    <a:lstStyle/>
                    <a:p>
                      <a:pPr marL="120014">
                        <a:lnSpc>
                          <a:spcPts val="1275"/>
                        </a:lnSpc>
                        <a:spcBef>
                          <a:spcPts val="295"/>
                        </a:spcBef>
                      </a:pPr>
                      <a:r>
                        <a:rPr lang="en-CA" sz="1100" spc="0" dirty="0">
                          <a:solidFill>
                            <a:srgbClr val="3E397C"/>
                          </a:solidFill>
                          <a:latin typeface="Calibri"/>
                          <a:cs typeface="Calibri"/>
                        </a:rPr>
                        <a:t>Thrust:</a:t>
                      </a:r>
                      <a:endParaRPr sz="1100" dirty="0">
                        <a:latin typeface="Calibri"/>
                        <a:cs typeface="Calibri"/>
                      </a:endParaRPr>
                    </a:p>
                  </a:txBody>
                  <a:tcPr marL="0" marR="0" marT="37465" marB="0"/>
                </a:tc>
                <a:tc>
                  <a:txBody>
                    <a:bodyPr/>
                    <a:lstStyle/>
                    <a:p>
                      <a:pPr marL="172085">
                        <a:lnSpc>
                          <a:spcPts val="1275"/>
                        </a:lnSpc>
                        <a:spcBef>
                          <a:spcPts val="295"/>
                        </a:spcBef>
                      </a:pPr>
                      <a:r>
                        <a:rPr lang="en-CA" sz="1100" dirty="0">
                          <a:latin typeface="Calibri"/>
                          <a:cs typeface="Calibri"/>
                        </a:rPr>
                        <a:t>9,220 lbs</a:t>
                      </a:r>
                      <a:endParaRPr sz="1100" dirty="0">
                        <a:latin typeface="Calibri"/>
                        <a:cs typeface="Calibri"/>
                      </a:endParaRPr>
                    </a:p>
                  </a:txBody>
                  <a:tcPr marL="0" marR="0" marT="37465" marB="0"/>
                </a:tc>
                <a:tc gridSpan="2">
                  <a:txBody>
                    <a:bodyPr/>
                    <a:lstStyle/>
                    <a:p>
                      <a:pPr marL="147955">
                        <a:lnSpc>
                          <a:spcPts val="1275"/>
                        </a:lnSpc>
                        <a:spcBef>
                          <a:spcPts val="295"/>
                        </a:spcBef>
                      </a:pPr>
                      <a:endParaRPr sz="1100" dirty="0">
                        <a:latin typeface="Calibri"/>
                        <a:cs typeface="Calibri"/>
                      </a:endParaRPr>
                    </a:p>
                  </a:txBody>
                  <a:tcPr marL="0" marR="0" marT="37465" marB="0"/>
                </a:tc>
                <a:tc hMerge="1">
                  <a:txBody>
                    <a:bodyPr/>
                    <a:lstStyle/>
                    <a:p>
                      <a:endParaRPr/>
                    </a:p>
                  </a:txBody>
                  <a:tcPr marL="0" marR="0" marT="0" marB="0"/>
                </a:tc>
                <a:extLst>
                  <a:ext uri="{0D108BD9-81ED-4DB2-BD59-A6C34878D82A}">
                    <a16:rowId xmlns:a16="http://schemas.microsoft.com/office/drawing/2014/main" val="10006"/>
                  </a:ext>
                </a:extLst>
              </a:tr>
              <a:tr h="399415">
                <a:tc gridSpan="2">
                  <a:txBody>
                    <a:bodyPr/>
                    <a:lstStyle/>
                    <a:p>
                      <a:pPr marL="31750">
                        <a:lnSpc>
                          <a:spcPts val="1275"/>
                        </a:lnSpc>
                      </a:pPr>
                      <a:endParaRPr lang="en-CA" sz="1100" spc="-5" dirty="0">
                        <a:solidFill>
                          <a:srgbClr val="3E397C"/>
                        </a:solidFill>
                        <a:latin typeface="Calibri"/>
                        <a:cs typeface="Calibri"/>
                      </a:endParaRPr>
                    </a:p>
                    <a:p>
                      <a:pPr marL="31750">
                        <a:lnSpc>
                          <a:spcPts val="1275"/>
                        </a:lnSpc>
                      </a:pPr>
                      <a:endParaRPr lang="en-CA" sz="1100" spc="-5" dirty="0">
                        <a:solidFill>
                          <a:srgbClr val="3E397C"/>
                        </a:solidFill>
                        <a:latin typeface="Calibri"/>
                        <a:cs typeface="Calibri"/>
                      </a:endParaRPr>
                    </a:p>
                    <a:p>
                      <a:pPr marL="31750">
                        <a:lnSpc>
                          <a:spcPts val="1275"/>
                        </a:lnSpc>
                      </a:pPr>
                      <a:r>
                        <a:rPr sz="1100" spc="-5" dirty="0">
                          <a:solidFill>
                            <a:srgbClr val="3E397C"/>
                          </a:solidFill>
                          <a:latin typeface="Calibri"/>
                          <a:cs typeface="Calibri"/>
                        </a:rPr>
                        <a:t>APU: </a:t>
                      </a:r>
                      <a:r>
                        <a:rPr lang="en-CA" sz="1100" spc="10" dirty="0">
                          <a:solidFill>
                            <a:srgbClr val="3E397C"/>
                          </a:solidFill>
                          <a:latin typeface="Calibri"/>
                          <a:cs typeface="Calibri"/>
                        </a:rPr>
                        <a:t>GTCP-36-100</a:t>
                      </a:r>
                      <a:endParaRPr sz="1100" dirty="0">
                        <a:latin typeface="Calibri"/>
                        <a:cs typeface="Calibri"/>
                      </a:endParaRPr>
                    </a:p>
                  </a:txBody>
                  <a:tcPr marL="0" marR="0" marT="5715" marB="0"/>
                </a:tc>
                <a:tc hMerge="1">
                  <a:txBody>
                    <a:bodyPr/>
                    <a:lstStyle/>
                    <a:p>
                      <a:endParaRPr/>
                    </a:p>
                  </a:txBody>
                  <a:tcPr marL="0" marR="0" marT="0" marB="0"/>
                </a:tc>
                <a:tc>
                  <a:txBody>
                    <a:bodyPr/>
                    <a:lstStyle/>
                    <a:p>
                      <a:pPr>
                        <a:lnSpc>
                          <a:spcPct val="100000"/>
                        </a:lnSpc>
                      </a:pPr>
                      <a:endParaRPr sz="1000" dirty="0">
                        <a:latin typeface="Times New Roman"/>
                        <a:cs typeface="Times New Roman"/>
                      </a:endParaRPr>
                    </a:p>
                  </a:txBody>
                  <a:tcPr marL="0" marR="0" marT="0" marB="0"/>
                </a:tc>
                <a:tc>
                  <a:txBody>
                    <a:bodyPr/>
                    <a:lstStyle/>
                    <a:p>
                      <a:pPr marL="2371725" indent="0">
                        <a:lnSpc>
                          <a:spcPts val="960"/>
                        </a:lnSpc>
                        <a:buNone/>
                        <a:tabLst>
                          <a:tab pos="2600325" algn="l"/>
                          <a:tab pos="2600960" algn="l"/>
                        </a:tabLst>
                      </a:pPr>
                      <a:endParaRPr sz="1100" dirty="0">
                        <a:latin typeface="Calibri"/>
                        <a:cs typeface="Calibri"/>
                      </a:endParaRPr>
                    </a:p>
                  </a:txBody>
                  <a:tcPr marL="0" marR="0" marT="0" marB="0"/>
                </a:tc>
                <a:extLst>
                  <a:ext uri="{0D108BD9-81ED-4DB2-BD59-A6C34878D82A}">
                    <a16:rowId xmlns:a16="http://schemas.microsoft.com/office/drawing/2014/main" val="10007"/>
                  </a:ext>
                </a:extLst>
              </a:tr>
            </a:tbl>
          </a:graphicData>
        </a:graphic>
      </p:graphicFrame>
      <p:grpSp>
        <p:nvGrpSpPr>
          <p:cNvPr id="40" name="Group 39"/>
          <p:cNvGrpSpPr/>
          <p:nvPr/>
        </p:nvGrpSpPr>
        <p:grpSpPr>
          <a:xfrm>
            <a:off x="-4536" y="-7693"/>
            <a:ext cx="10052050" cy="965200"/>
            <a:chOff x="39177" y="4800"/>
            <a:chExt cx="10052050" cy="965200"/>
          </a:xfrm>
        </p:grpSpPr>
        <p:sp>
          <p:nvSpPr>
            <p:cNvPr id="23" name="Rectangle 22"/>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3"/>
            <a:srcRect l="17142" t="10081" b="12274"/>
            <a:stretch/>
          </p:blipFill>
          <p:spPr>
            <a:xfrm>
              <a:off x="50063" y="40385"/>
              <a:ext cx="894477" cy="838201"/>
            </a:xfrm>
            <a:prstGeom prst="rect">
              <a:avLst/>
            </a:prstGeom>
          </p:spPr>
        </p:pic>
        <p:sp>
          <p:nvSpPr>
            <p:cNvPr id="24" name="TextBox 23"/>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sp>
        <p:nvSpPr>
          <p:cNvPr id="42" name="TextBox 41"/>
          <p:cNvSpPr txBox="1"/>
          <p:nvPr/>
        </p:nvSpPr>
        <p:spPr>
          <a:xfrm>
            <a:off x="5297125" y="1750089"/>
            <a:ext cx="4101187" cy="1954381"/>
          </a:xfrm>
          <a:prstGeom prst="rect">
            <a:avLst/>
          </a:prstGeom>
          <a:noFill/>
        </p:spPr>
        <p:txBody>
          <a:bodyPr wrap="square" rtlCol="0">
            <a:spAutoFit/>
          </a:bodyPr>
          <a:lstStyle/>
          <a:p>
            <a:pPr marL="13970">
              <a:lnSpc>
                <a:spcPct val="100000"/>
              </a:lnSpc>
            </a:pPr>
            <a:r>
              <a:rPr lang="en-GB" sz="1100" spc="10" dirty="0">
                <a:solidFill>
                  <a:srgbClr val="3E397C"/>
                </a:solidFill>
                <a:cs typeface="Calibri"/>
              </a:rPr>
              <a:t>A </a:t>
            </a:r>
            <a:r>
              <a:rPr lang="en-GB" sz="1100" spc="5" dirty="0">
                <a:solidFill>
                  <a:srgbClr val="3E397C"/>
                </a:solidFill>
                <a:cs typeface="Calibri"/>
              </a:rPr>
              <a:t>I </a:t>
            </a:r>
            <a:r>
              <a:rPr lang="en-GB" sz="1100" dirty="0">
                <a:solidFill>
                  <a:srgbClr val="3E397C"/>
                </a:solidFill>
                <a:cs typeface="Calibri"/>
              </a:rPr>
              <a:t>R </a:t>
            </a:r>
            <a:r>
              <a:rPr lang="en-GB" sz="1100" spc="25" dirty="0">
                <a:solidFill>
                  <a:srgbClr val="3E397C"/>
                </a:solidFill>
                <a:cs typeface="Calibri"/>
              </a:rPr>
              <a:t>C </a:t>
            </a:r>
            <a:r>
              <a:rPr lang="en-GB" sz="1100" spc="15" dirty="0">
                <a:solidFill>
                  <a:srgbClr val="3E397C"/>
                </a:solidFill>
                <a:cs typeface="Calibri"/>
              </a:rPr>
              <a:t>R </a:t>
            </a:r>
            <a:r>
              <a:rPr lang="en-GB" sz="1100" spc="30" dirty="0">
                <a:solidFill>
                  <a:srgbClr val="3E397C"/>
                </a:solidFill>
                <a:cs typeface="Calibri"/>
              </a:rPr>
              <a:t>A </a:t>
            </a:r>
            <a:r>
              <a:rPr lang="en-GB" sz="1100" spc="25" dirty="0">
                <a:solidFill>
                  <a:srgbClr val="3E397C"/>
                </a:solidFill>
                <a:cs typeface="Calibri"/>
              </a:rPr>
              <a:t>F </a:t>
            </a:r>
            <a:r>
              <a:rPr lang="en-GB" sz="1100" spc="15" dirty="0">
                <a:solidFill>
                  <a:srgbClr val="3E397C"/>
                </a:solidFill>
                <a:cs typeface="Calibri"/>
              </a:rPr>
              <a:t>T </a:t>
            </a:r>
            <a:r>
              <a:rPr lang="en-GB" sz="1100" spc="25" dirty="0">
                <a:solidFill>
                  <a:srgbClr val="3E397C"/>
                </a:solidFill>
                <a:cs typeface="Calibri"/>
              </a:rPr>
              <a:t>H </a:t>
            </a:r>
            <a:r>
              <a:rPr lang="en-GB" sz="1100" spc="10" dirty="0">
                <a:solidFill>
                  <a:srgbClr val="3E397C"/>
                </a:solidFill>
                <a:cs typeface="Calibri"/>
              </a:rPr>
              <a:t>I </a:t>
            </a:r>
            <a:r>
              <a:rPr lang="en-GB" sz="1100" spc="25" dirty="0">
                <a:solidFill>
                  <a:srgbClr val="3E397C"/>
                </a:solidFill>
                <a:cs typeface="Calibri"/>
              </a:rPr>
              <a:t>G H L </a:t>
            </a:r>
            <a:r>
              <a:rPr lang="en-GB" sz="1100" spc="10" dirty="0">
                <a:solidFill>
                  <a:srgbClr val="3E397C"/>
                </a:solidFill>
                <a:cs typeface="Calibri"/>
              </a:rPr>
              <a:t>I </a:t>
            </a:r>
            <a:r>
              <a:rPr lang="en-GB" sz="1100" spc="25" dirty="0">
                <a:solidFill>
                  <a:srgbClr val="3E397C"/>
                </a:solidFill>
                <a:cs typeface="Calibri"/>
              </a:rPr>
              <a:t>G H </a:t>
            </a:r>
            <a:r>
              <a:rPr lang="en-GB" sz="1100" spc="10" dirty="0">
                <a:solidFill>
                  <a:srgbClr val="3E397C"/>
                </a:solidFill>
                <a:cs typeface="Calibri"/>
              </a:rPr>
              <a:t>T </a:t>
            </a:r>
            <a:r>
              <a:rPr lang="en-GB" sz="1100" spc="30" dirty="0">
                <a:solidFill>
                  <a:srgbClr val="3E397C"/>
                </a:solidFill>
                <a:cs typeface="Calibri"/>
              </a:rPr>
              <a:t>S</a:t>
            </a:r>
            <a:r>
              <a:rPr lang="en-GB" sz="1100" spc="-125" dirty="0">
                <a:solidFill>
                  <a:srgbClr val="3E397C"/>
                </a:solidFill>
                <a:cs typeface="Calibri"/>
              </a:rPr>
              <a:t> </a:t>
            </a:r>
            <a:r>
              <a:rPr lang="en-GB" sz="1100" spc="-70" dirty="0">
                <a:solidFill>
                  <a:srgbClr val="3E397C"/>
                </a:solidFill>
                <a:cs typeface="Calibri"/>
              </a:rPr>
              <a:t>:</a:t>
            </a:r>
          </a:p>
          <a:p>
            <a:pPr marL="13970">
              <a:lnSpc>
                <a:spcPct val="100000"/>
              </a:lnSpc>
            </a:pPr>
            <a:endParaRPr lang="en-GB" sz="1100" spc="-70" dirty="0">
              <a:solidFill>
                <a:srgbClr val="3E397C"/>
              </a:solidFill>
              <a:cs typeface="Calibri"/>
            </a:endParaRPr>
          </a:p>
          <a:p>
            <a:pPr marL="171450" indent="-171450">
              <a:buFont typeface="Arial" panose="020B0604020202020204" pitchFamily="34" charset="0"/>
              <a:buChar char="•"/>
            </a:pPr>
            <a:r>
              <a:rPr lang="en-GB" sz="1100" dirty="0">
                <a:solidFill>
                  <a:srgbClr val="5A5A5A"/>
                </a:solidFill>
              </a:rPr>
              <a:t>12 Passengers </a:t>
            </a:r>
          </a:p>
          <a:p>
            <a:pPr marL="171450" indent="-171450">
              <a:buFont typeface="Arial" panose="020B0604020202020204" pitchFamily="34" charset="0"/>
              <a:buChar char="•"/>
            </a:pPr>
            <a:r>
              <a:rPr lang="en-GB" sz="1100" dirty="0">
                <a:solidFill>
                  <a:srgbClr val="5A5A5A"/>
                </a:solidFill>
              </a:rPr>
              <a:t>No Damage History </a:t>
            </a:r>
          </a:p>
          <a:p>
            <a:pPr marL="171450" indent="-171450">
              <a:buFont typeface="Arial" panose="020B0604020202020204" pitchFamily="34" charset="0"/>
              <a:buChar char="•"/>
            </a:pPr>
            <a:r>
              <a:rPr lang="en-GB" sz="1100" dirty="0">
                <a:solidFill>
                  <a:srgbClr val="5A5A5A"/>
                </a:solidFill>
              </a:rPr>
              <a:t>Low Time </a:t>
            </a:r>
          </a:p>
          <a:p>
            <a:pPr marL="171450" indent="-171450">
              <a:buFont typeface="Arial" panose="020B0604020202020204" pitchFamily="34" charset="0"/>
              <a:buChar char="•"/>
            </a:pPr>
            <a:r>
              <a:rPr lang="en-GB" sz="1100" dirty="0">
                <a:solidFill>
                  <a:srgbClr val="5A5A5A"/>
                </a:solidFill>
              </a:rPr>
              <a:t>Engines enrolled on GE OnPoint</a:t>
            </a:r>
          </a:p>
          <a:p>
            <a:pPr marL="171450" indent="-171450">
              <a:buFont typeface="Arial" panose="020B0604020202020204" pitchFamily="34" charset="0"/>
              <a:buChar char="•"/>
            </a:pPr>
            <a:r>
              <a:rPr lang="en-GB" sz="1100" dirty="0">
                <a:solidFill>
                  <a:srgbClr val="5A5A5A"/>
                </a:solidFill>
              </a:rPr>
              <a:t>APU on MSP</a:t>
            </a:r>
          </a:p>
          <a:p>
            <a:pPr marL="171450" indent="-171450">
              <a:buFont typeface="Arial" panose="020B0604020202020204" pitchFamily="34" charset="0"/>
              <a:buChar char="•"/>
            </a:pPr>
            <a:r>
              <a:rPr lang="en-GB" sz="1100" dirty="0">
                <a:solidFill>
                  <a:srgbClr val="5A5A5A"/>
                </a:solidFill>
              </a:rPr>
              <a:t>ABS-B Capable</a:t>
            </a:r>
          </a:p>
          <a:p>
            <a:pPr marL="171450" indent="-171450">
              <a:buFont typeface="Arial" panose="020B0604020202020204" pitchFamily="34" charset="0"/>
              <a:buChar char="•"/>
            </a:pPr>
            <a:r>
              <a:rPr lang="en-GB" sz="1100" dirty="0">
                <a:solidFill>
                  <a:srgbClr val="5A5A5A"/>
                </a:solidFill>
              </a:rPr>
              <a:t>ATG 4000  </a:t>
            </a:r>
            <a:r>
              <a:rPr lang="en-GB" sz="1100" dirty="0" err="1">
                <a:solidFill>
                  <a:srgbClr val="5A5A5A"/>
                </a:solidFill>
              </a:rPr>
              <a:t>GoGo</a:t>
            </a:r>
            <a:r>
              <a:rPr lang="en-GB" sz="1100" dirty="0">
                <a:solidFill>
                  <a:srgbClr val="5A5A5A"/>
                </a:solidFill>
              </a:rPr>
              <a:t> Biz </a:t>
            </a:r>
            <a:r>
              <a:rPr lang="en-GB" sz="1100" dirty="0" err="1">
                <a:solidFill>
                  <a:srgbClr val="5A5A5A"/>
                </a:solidFill>
              </a:rPr>
              <a:t>Wifi</a:t>
            </a:r>
            <a:endParaRPr lang="en-US" sz="1100" dirty="0">
              <a:solidFill>
                <a:srgbClr val="5A5A5A"/>
              </a:solidFill>
            </a:endParaRPr>
          </a:p>
          <a:p>
            <a:endParaRPr lang="en-US" sz="1100" dirty="0">
              <a:solidFill>
                <a:srgbClr val="5A5A5A"/>
              </a:solidFill>
            </a:endParaRPr>
          </a:p>
          <a:p>
            <a:pPr marL="171450" indent="-171450">
              <a:buFont typeface="Arial" panose="020B0604020202020204" pitchFamily="34" charset="0"/>
              <a:buChar char="•"/>
            </a:pPr>
            <a:endParaRPr lang="en-US" sz="1100" dirty="0">
              <a:solidFill>
                <a:srgbClr val="5A5A5A"/>
              </a:solidFill>
              <a:cs typeface="Calibri"/>
            </a:endParaRPr>
          </a:p>
        </p:txBody>
      </p:sp>
      <p:grpSp>
        <p:nvGrpSpPr>
          <p:cNvPr id="6" name="Group 5"/>
          <p:cNvGrpSpPr/>
          <p:nvPr/>
        </p:nvGrpSpPr>
        <p:grpSpPr>
          <a:xfrm>
            <a:off x="3845780" y="7032441"/>
            <a:ext cx="6016507" cy="560443"/>
            <a:chOff x="3499650" y="7025996"/>
            <a:chExt cx="6016507" cy="560443"/>
          </a:xfrm>
        </p:grpSpPr>
        <p:sp>
          <p:nvSpPr>
            <p:cNvPr id="25" name="TextBox 24"/>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3"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27" name="TextBox 26"/>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32"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3" name="TextBox 32"/>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50" y="4800"/>
            <a:ext cx="10045700" cy="965200"/>
          </a:xfrm>
          <a:custGeom>
            <a:avLst/>
            <a:gdLst/>
            <a:ahLst/>
            <a:cxnLst/>
            <a:rect l="l" t="t" r="r" b="b"/>
            <a:pathLst>
              <a:path w="10045700" h="965200">
                <a:moveTo>
                  <a:pt x="0" y="965200"/>
                </a:moveTo>
                <a:lnTo>
                  <a:pt x="10045700" y="965200"/>
                </a:lnTo>
                <a:lnTo>
                  <a:pt x="10045700" y="0"/>
                </a:lnTo>
                <a:lnTo>
                  <a:pt x="0" y="0"/>
                </a:lnTo>
                <a:lnTo>
                  <a:pt x="0" y="965200"/>
                </a:lnTo>
                <a:close/>
              </a:path>
            </a:pathLst>
          </a:custGeom>
          <a:ln w="12700">
            <a:solidFill>
              <a:srgbClr val="A5A7AA"/>
            </a:solidFill>
          </a:ln>
        </p:spPr>
        <p:txBody>
          <a:bodyPr wrap="square" lIns="0" tIns="0" rIns="0" bIns="0" rtlCol="0"/>
          <a:lstStyle/>
          <a:p>
            <a:endParaRPr/>
          </a:p>
        </p:txBody>
      </p:sp>
      <p:sp>
        <p:nvSpPr>
          <p:cNvPr id="9" name="object 9"/>
          <p:cNvSpPr txBox="1"/>
          <p:nvPr/>
        </p:nvSpPr>
        <p:spPr>
          <a:xfrm>
            <a:off x="292515" y="1281934"/>
            <a:ext cx="4632960" cy="566181"/>
          </a:xfrm>
          <a:prstGeom prst="rect">
            <a:avLst/>
          </a:prstGeom>
        </p:spPr>
        <p:txBody>
          <a:bodyPr vert="horz" wrap="square" lIns="0" tIns="12065" rIns="0" bIns="0" rtlCol="0">
            <a:spAutoFit/>
          </a:bodyPr>
          <a:lstStyle/>
          <a:p>
            <a:pPr>
              <a:spcBef>
                <a:spcPts val="45"/>
              </a:spcBef>
            </a:pPr>
            <a:r>
              <a:rPr lang="en-US" sz="1400" spc="40" dirty="0">
                <a:solidFill>
                  <a:srgbClr val="545454"/>
                </a:solidFill>
                <a:latin typeface="Arial"/>
                <a:cs typeface="Arial"/>
              </a:rPr>
              <a:t>2002 Challenger 604</a:t>
            </a:r>
            <a:r>
              <a:rPr lang="en-US" sz="1400" spc="50" dirty="0">
                <a:solidFill>
                  <a:srgbClr val="545454"/>
                </a:solidFill>
                <a:latin typeface="Arial"/>
                <a:cs typeface="Arial"/>
              </a:rPr>
              <a:t> </a:t>
            </a:r>
            <a:r>
              <a:rPr lang="en-US" sz="1400" spc="-30" dirty="0">
                <a:solidFill>
                  <a:srgbClr val="545454"/>
                </a:solidFill>
                <a:latin typeface="Arial"/>
                <a:cs typeface="Arial"/>
              </a:rPr>
              <a:t>| SN 5519 | N900UC  </a:t>
            </a:r>
            <a:endParaRPr lang="en-US" sz="1400" dirty="0">
              <a:latin typeface="Arial"/>
              <a:cs typeface="Arial"/>
            </a:endParaRPr>
          </a:p>
          <a:p>
            <a:pPr>
              <a:lnSpc>
                <a:spcPct val="100000"/>
              </a:lnSpc>
              <a:spcBef>
                <a:spcPts val="45"/>
              </a:spcBef>
            </a:pPr>
            <a:endParaRPr sz="2200" dirty="0">
              <a:latin typeface="Times New Roman"/>
              <a:cs typeface="Times New Roman"/>
            </a:endParaRPr>
          </a:p>
        </p:txBody>
      </p:sp>
      <p:sp>
        <p:nvSpPr>
          <p:cNvPr id="20" name="object 20"/>
          <p:cNvSpPr txBox="1">
            <a:spLocks noGrp="1"/>
          </p:cNvSpPr>
          <p:nvPr>
            <p:ph type="dt" sz="half" idx="6"/>
          </p:nvPr>
        </p:nvSpPr>
        <p:spPr>
          <a:xfrm>
            <a:off x="380491" y="7166543"/>
            <a:ext cx="2760980" cy="216726"/>
          </a:xfrm>
          <a:prstGeom prst="rect">
            <a:avLst/>
          </a:prstGeom>
        </p:spPr>
        <p:txBody>
          <a:bodyPr vert="horz" wrap="square" lIns="0" tIns="1270" rIns="0" bIns="0" rtlCol="0">
            <a:spAutoFit/>
          </a:body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lang="en-GB" dirty="0"/>
              <a:t>F R E </a:t>
            </a:r>
            <a:r>
              <a:rPr lang="en-GB" dirty="0" err="1"/>
              <a:t>E</a:t>
            </a:r>
            <a:r>
              <a:rPr lang="en-GB" dirty="0"/>
              <a:t> S T R E A M</a:t>
            </a:r>
            <a:r>
              <a:rPr spc="180" dirty="0"/>
              <a:t> </a:t>
            </a:r>
            <a:r>
              <a:rPr dirty="0"/>
              <a:t>.</a:t>
            </a:r>
            <a:r>
              <a:rPr spc="180" dirty="0"/>
              <a:t> </a:t>
            </a:r>
            <a:r>
              <a:rPr dirty="0"/>
              <a:t>C</a:t>
            </a:r>
            <a:r>
              <a:rPr spc="180" dirty="0"/>
              <a:t> </a:t>
            </a:r>
            <a:r>
              <a:rPr dirty="0"/>
              <a:t>O</a:t>
            </a:r>
            <a:r>
              <a:rPr spc="180" dirty="0"/>
              <a:t> </a:t>
            </a:r>
            <a:r>
              <a:rPr dirty="0"/>
              <a:t>M</a:t>
            </a:r>
          </a:p>
        </p:txBody>
      </p:sp>
      <p:grpSp>
        <p:nvGrpSpPr>
          <p:cNvPr id="23" name="Group 22"/>
          <p:cNvGrpSpPr/>
          <p:nvPr/>
        </p:nvGrpSpPr>
        <p:grpSpPr>
          <a:xfrm>
            <a:off x="6350" y="13426"/>
            <a:ext cx="10052050" cy="965200"/>
            <a:chOff x="39177" y="4800"/>
            <a:chExt cx="10052050" cy="965200"/>
          </a:xfrm>
        </p:grpSpPr>
        <p:sp>
          <p:nvSpPr>
            <p:cNvPr id="24" name="Rectangle 23"/>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2"/>
            <a:srcRect l="17142" t="10081" b="12274"/>
            <a:stretch/>
          </p:blipFill>
          <p:spPr>
            <a:xfrm>
              <a:off x="50063" y="40385"/>
              <a:ext cx="894477" cy="838201"/>
            </a:xfrm>
            <a:prstGeom prst="rect">
              <a:avLst/>
            </a:prstGeom>
          </p:spPr>
        </p:pic>
        <p:sp>
          <p:nvSpPr>
            <p:cNvPr id="26" name="TextBox 25"/>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sp>
        <p:nvSpPr>
          <p:cNvPr id="27" name="object 12"/>
          <p:cNvSpPr txBox="1">
            <a:spLocks noGrp="1"/>
          </p:cNvSpPr>
          <p:nvPr>
            <p:ph sz="half" idx="3"/>
          </p:nvPr>
        </p:nvSpPr>
        <p:spPr>
          <a:xfrm>
            <a:off x="377287" y="1693907"/>
            <a:ext cx="4463415" cy="3247043"/>
          </a:xfrm>
          <a:prstGeom prst="rect">
            <a:avLst/>
          </a:prstGeom>
        </p:spPr>
        <p:txBody>
          <a:bodyPr vert="horz" wrap="square" lIns="0" tIns="30480" rIns="0" bIns="0" rtlCol="0">
            <a:spAutoFit/>
          </a:bodyPr>
          <a:lstStyle/>
          <a:p>
            <a:pPr marL="13970" algn="just">
              <a:lnSpc>
                <a:spcPct val="100000"/>
              </a:lnSpc>
              <a:spcBef>
                <a:spcPts val="240"/>
              </a:spcBef>
            </a:pPr>
            <a:r>
              <a:rPr spc="5" dirty="0"/>
              <a:t>I N T E R I O </a:t>
            </a:r>
            <a:r>
              <a:rPr dirty="0"/>
              <a:t>R</a:t>
            </a:r>
            <a:r>
              <a:rPr spc="-75" dirty="0"/>
              <a:t> </a:t>
            </a:r>
            <a:r>
              <a:rPr spc="-70" dirty="0"/>
              <a:t>:</a:t>
            </a:r>
            <a:endParaRPr lang="en-GB" b="1" dirty="0">
              <a:solidFill>
                <a:srgbClr val="686868"/>
              </a:solidFill>
            </a:endParaRPr>
          </a:p>
          <a:p>
            <a:pPr>
              <a:lnSpc>
                <a:spcPct val="150000"/>
              </a:lnSpc>
            </a:pPr>
            <a:r>
              <a:rPr lang="en-US" dirty="0">
                <a:solidFill>
                  <a:schemeClr val="bg1">
                    <a:lumMod val="50000"/>
                  </a:schemeClr>
                </a:solidFill>
              </a:rPr>
              <a:t>The Cabin features a </a:t>
            </a:r>
            <a:r>
              <a:rPr lang="en-US" dirty="0" err="1">
                <a:solidFill>
                  <a:schemeClr val="bg1">
                    <a:lumMod val="50000"/>
                  </a:schemeClr>
                </a:solidFill>
              </a:rPr>
              <a:t>fireblocked</a:t>
            </a:r>
            <a:r>
              <a:rPr lang="en-US" dirty="0">
                <a:solidFill>
                  <a:schemeClr val="bg1">
                    <a:lumMod val="50000"/>
                  </a:schemeClr>
                </a:solidFill>
              </a:rPr>
              <a:t> twelve (12) Passenger Configuration with a forward four (4) place executive chair double club arrangement with fold out tables.  Moving aft there is a LHS four (4) place conference group with a three (3) place divan, Belted for four (4), opposite. There is a forward Galley and aft walk-in Lavatory with medium woodwork used.</a:t>
            </a:r>
          </a:p>
          <a:p>
            <a:pPr>
              <a:lnSpc>
                <a:spcPct val="150000"/>
              </a:lnSpc>
            </a:pPr>
            <a:endParaRPr lang="en-US" dirty="0">
              <a:solidFill>
                <a:schemeClr val="bg1">
                  <a:lumMod val="50000"/>
                </a:schemeClr>
              </a:solidFill>
            </a:endParaRPr>
          </a:p>
          <a:p>
            <a:r>
              <a:rPr lang="en-US" dirty="0">
                <a:solidFill>
                  <a:schemeClr val="bg1">
                    <a:lumMod val="50000"/>
                  </a:schemeClr>
                </a:solidFill>
              </a:rPr>
              <a:t>The cabin interior was partially </a:t>
            </a:r>
            <a:r>
              <a:rPr lang="en-US" b="1" dirty="0">
                <a:solidFill>
                  <a:schemeClr val="bg1">
                    <a:lumMod val="50000"/>
                  </a:schemeClr>
                </a:solidFill>
              </a:rPr>
              <a:t>refurbished in April 2014</a:t>
            </a:r>
            <a:r>
              <a:rPr lang="en-US" dirty="0">
                <a:solidFill>
                  <a:schemeClr val="bg1">
                    <a:lumMod val="50000"/>
                  </a:schemeClr>
                </a:solidFill>
              </a:rPr>
              <a:t>. It included replacement of the following 3 main items:</a:t>
            </a:r>
          </a:p>
          <a:p>
            <a:endParaRPr lang="en-CA" dirty="0">
              <a:solidFill>
                <a:schemeClr val="bg1">
                  <a:lumMod val="50000"/>
                </a:schemeClr>
              </a:solidFill>
            </a:endParaRPr>
          </a:p>
          <a:p>
            <a:r>
              <a:rPr lang="en-US" dirty="0">
                <a:solidFill>
                  <a:schemeClr val="bg1">
                    <a:lumMod val="50000"/>
                  </a:schemeClr>
                </a:solidFill>
              </a:rPr>
              <a:t>       - New Complete Floor carpet (beige color).</a:t>
            </a:r>
            <a:endParaRPr lang="en-CA" dirty="0">
              <a:solidFill>
                <a:schemeClr val="bg1">
                  <a:lumMod val="50000"/>
                </a:schemeClr>
              </a:solidFill>
            </a:endParaRPr>
          </a:p>
          <a:p>
            <a:r>
              <a:rPr lang="en-US" dirty="0">
                <a:solidFill>
                  <a:schemeClr val="bg1">
                    <a:lumMod val="50000"/>
                  </a:schemeClr>
                </a:solidFill>
              </a:rPr>
              <a:t>       - New Dido side panels (light beige color).</a:t>
            </a:r>
            <a:endParaRPr lang="en-CA" dirty="0">
              <a:solidFill>
                <a:schemeClr val="bg1">
                  <a:lumMod val="50000"/>
                </a:schemeClr>
              </a:solidFill>
            </a:endParaRPr>
          </a:p>
          <a:p>
            <a:r>
              <a:rPr lang="en-US" dirty="0">
                <a:solidFill>
                  <a:schemeClr val="bg1">
                    <a:lumMod val="50000"/>
                  </a:schemeClr>
                </a:solidFill>
              </a:rPr>
              <a:t>       - New Divan fabric cover (mix of blue and </a:t>
            </a:r>
          </a:p>
          <a:p>
            <a:r>
              <a:rPr lang="en-US" dirty="0">
                <a:solidFill>
                  <a:schemeClr val="bg1">
                    <a:lumMod val="50000"/>
                  </a:schemeClr>
                </a:solidFill>
              </a:rPr>
              <a:t>         beige matching colors).</a:t>
            </a:r>
            <a:endParaRPr lang="en-CA" dirty="0">
              <a:solidFill>
                <a:schemeClr val="bg1">
                  <a:lumMod val="50000"/>
                </a:schemeClr>
              </a:solidFill>
            </a:endParaRPr>
          </a:p>
          <a:p>
            <a:r>
              <a:rPr lang="en-US" dirty="0">
                <a:solidFill>
                  <a:schemeClr val="bg1">
                    <a:lumMod val="50000"/>
                  </a:schemeClr>
                </a:solidFill>
              </a:rPr>
              <a:t> </a:t>
            </a:r>
            <a:endParaRPr lang="en-CA" dirty="0">
              <a:solidFill>
                <a:schemeClr val="bg1">
                  <a:lumMod val="50000"/>
                </a:schemeClr>
              </a:solidFill>
            </a:endParaRPr>
          </a:p>
          <a:p>
            <a:pPr marL="13970" algn="just">
              <a:lnSpc>
                <a:spcPct val="100000"/>
              </a:lnSpc>
            </a:pPr>
            <a:endParaRPr spc="-70" dirty="0"/>
          </a:p>
        </p:txBody>
      </p:sp>
      <p:sp>
        <p:nvSpPr>
          <p:cNvPr id="28" name="object 16"/>
          <p:cNvSpPr/>
          <p:nvPr/>
        </p:nvSpPr>
        <p:spPr>
          <a:xfrm>
            <a:off x="5139534" y="2821563"/>
            <a:ext cx="4293217" cy="257761"/>
          </a:xfrm>
          <a:custGeom>
            <a:avLst/>
            <a:gdLst/>
            <a:ahLst/>
            <a:cxnLst/>
            <a:rect l="l" t="t" r="r" b="b"/>
            <a:pathLst>
              <a:path w="4370705">
                <a:moveTo>
                  <a:pt x="0" y="0"/>
                </a:moveTo>
                <a:lnTo>
                  <a:pt x="4370260" y="0"/>
                </a:lnTo>
              </a:path>
            </a:pathLst>
          </a:custGeom>
          <a:ln w="3175">
            <a:solidFill>
              <a:srgbClr val="211D70"/>
            </a:solidFill>
          </a:ln>
        </p:spPr>
        <p:txBody>
          <a:bodyPr wrap="square" lIns="0" tIns="0" rIns="0" bIns="0" rtlCol="0"/>
          <a:lstStyle/>
          <a:p>
            <a:endParaRPr/>
          </a:p>
        </p:txBody>
      </p:sp>
      <p:sp>
        <p:nvSpPr>
          <p:cNvPr id="2" name="TextBox 1"/>
          <p:cNvSpPr txBox="1"/>
          <p:nvPr/>
        </p:nvSpPr>
        <p:spPr>
          <a:xfrm>
            <a:off x="5049940" y="1658582"/>
            <a:ext cx="4472403" cy="891270"/>
          </a:xfrm>
          <a:prstGeom prst="rect">
            <a:avLst/>
          </a:prstGeom>
          <a:noFill/>
        </p:spPr>
        <p:txBody>
          <a:bodyPr wrap="square" rtlCol="0">
            <a:spAutoFit/>
          </a:bodyPr>
          <a:lstStyle/>
          <a:p>
            <a:pPr marL="13970" algn="just">
              <a:lnSpc>
                <a:spcPct val="100000"/>
              </a:lnSpc>
            </a:pPr>
            <a:r>
              <a:rPr lang="en-US" sz="1100" spc="30" dirty="0">
                <a:solidFill>
                  <a:schemeClr val="tx2">
                    <a:lumMod val="75000"/>
                  </a:schemeClr>
                </a:solidFill>
              </a:rPr>
              <a:t>E </a:t>
            </a:r>
            <a:r>
              <a:rPr lang="en-US" sz="1100" spc="25" dirty="0">
                <a:solidFill>
                  <a:schemeClr val="tx2">
                    <a:lumMod val="75000"/>
                  </a:schemeClr>
                </a:solidFill>
              </a:rPr>
              <a:t>X </a:t>
            </a:r>
            <a:r>
              <a:rPr lang="en-US" sz="1100" spc="5" dirty="0">
                <a:solidFill>
                  <a:schemeClr val="tx2">
                    <a:lumMod val="75000"/>
                  </a:schemeClr>
                </a:solidFill>
              </a:rPr>
              <a:t>T E R I O </a:t>
            </a:r>
            <a:r>
              <a:rPr lang="en-US" sz="1100" dirty="0">
                <a:solidFill>
                  <a:schemeClr val="tx2">
                    <a:lumMod val="75000"/>
                  </a:schemeClr>
                </a:solidFill>
              </a:rPr>
              <a:t>R</a:t>
            </a:r>
            <a:r>
              <a:rPr lang="en-US" sz="1100" spc="-100" dirty="0">
                <a:solidFill>
                  <a:schemeClr val="tx2">
                    <a:lumMod val="75000"/>
                  </a:schemeClr>
                </a:solidFill>
              </a:rPr>
              <a:t> </a:t>
            </a:r>
            <a:r>
              <a:rPr lang="en-US" sz="1100" spc="-70" dirty="0">
                <a:solidFill>
                  <a:schemeClr val="tx2">
                    <a:lumMod val="75000"/>
                  </a:schemeClr>
                </a:solidFill>
              </a:rPr>
              <a:t>:</a:t>
            </a:r>
            <a:endParaRPr lang="en-US" sz="1100" dirty="0">
              <a:solidFill>
                <a:schemeClr val="tx2">
                  <a:lumMod val="75000"/>
                </a:schemeClr>
              </a:solidFill>
            </a:endParaRPr>
          </a:p>
          <a:p>
            <a:pPr>
              <a:lnSpc>
                <a:spcPct val="150000"/>
              </a:lnSpc>
            </a:pPr>
            <a:r>
              <a:rPr lang="en-US" sz="1050" dirty="0">
                <a:solidFill>
                  <a:schemeClr val="bg1">
                    <a:lumMod val="50000"/>
                  </a:schemeClr>
                </a:solidFill>
              </a:rPr>
              <a:t>The aircraft is painted overall Matterhorn White with coordinating accent stripes.  </a:t>
            </a:r>
            <a:r>
              <a:rPr lang="en-US" sz="1050" b="1" dirty="0">
                <a:solidFill>
                  <a:schemeClr val="bg1">
                    <a:lumMod val="50000"/>
                  </a:schemeClr>
                </a:solidFill>
              </a:rPr>
              <a:t>Refurbished in 2014</a:t>
            </a:r>
            <a:endParaRPr lang="en-CA" sz="1050" b="1" dirty="0">
              <a:solidFill>
                <a:schemeClr val="bg1">
                  <a:lumMod val="50000"/>
                </a:schemeClr>
              </a:solidFill>
            </a:endParaRPr>
          </a:p>
          <a:p>
            <a:pPr>
              <a:lnSpc>
                <a:spcPct val="150000"/>
              </a:lnSpc>
            </a:pPr>
            <a:r>
              <a:rPr lang="en-US" sz="700" dirty="0">
                <a:solidFill>
                  <a:schemeClr val="bg1">
                    <a:lumMod val="50000"/>
                  </a:schemeClr>
                </a:solidFill>
              </a:rPr>
              <a:t> </a:t>
            </a:r>
            <a:endParaRPr lang="en-US" sz="1100" dirty="0">
              <a:solidFill>
                <a:schemeClr val="bg1">
                  <a:lumMod val="50000"/>
                </a:schemeClr>
              </a:solidFill>
            </a:endParaRPr>
          </a:p>
        </p:txBody>
      </p:sp>
      <p:grpSp>
        <p:nvGrpSpPr>
          <p:cNvPr id="33" name="Group 32"/>
          <p:cNvGrpSpPr/>
          <p:nvPr/>
        </p:nvGrpSpPr>
        <p:grpSpPr>
          <a:xfrm>
            <a:off x="3845780" y="7032441"/>
            <a:ext cx="6016507" cy="560443"/>
            <a:chOff x="3499650" y="7025996"/>
            <a:chExt cx="6016507" cy="560443"/>
          </a:xfrm>
        </p:grpSpPr>
        <p:sp>
          <p:nvSpPr>
            <p:cNvPr id="35" name="TextBox 34"/>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36"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7" name="TextBox 36"/>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38"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9" name="TextBox 38"/>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pic>
        <p:nvPicPr>
          <p:cNvPr id="1026" name="Picture 18">
            <a:extLst>
              <a:ext uri="{FF2B5EF4-FFF2-40B4-BE49-F238E27FC236}">
                <a16:creationId xmlns:a16="http://schemas.microsoft.com/office/drawing/2014/main" id="{236599D8-29C9-4634-9EB3-275F78434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49"/>
          <a:stretch>
            <a:fillRect/>
          </a:stretch>
        </p:blipFill>
        <p:spPr bwMode="auto">
          <a:xfrm>
            <a:off x="3583505" y="3910053"/>
            <a:ext cx="5938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515" y="1281934"/>
            <a:ext cx="4203285" cy="227626"/>
          </a:xfrm>
          <a:prstGeom prst="rect">
            <a:avLst/>
          </a:prstGeom>
        </p:spPr>
        <p:txBody>
          <a:bodyPr vert="horz" wrap="square" lIns="0" tIns="12065" rIns="0" bIns="0" rtlCol="0">
            <a:spAutoFit/>
          </a:bodyPr>
          <a:lstStyle/>
          <a:p>
            <a:pPr marL="12700">
              <a:lnSpc>
                <a:spcPct val="100000"/>
              </a:lnSpc>
              <a:spcBef>
                <a:spcPts val="95"/>
              </a:spcBef>
            </a:pPr>
            <a:r>
              <a:rPr lang="en-US" sz="1400" spc="40" dirty="0">
                <a:solidFill>
                  <a:srgbClr val="545454"/>
                </a:solidFill>
                <a:latin typeface="Arial"/>
                <a:cs typeface="Arial"/>
              </a:rPr>
              <a:t>2002 Challenger 604</a:t>
            </a:r>
            <a:r>
              <a:rPr lang="en-US" sz="1400" spc="50" dirty="0">
                <a:solidFill>
                  <a:srgbClr val="545454"/>
                </a:solidFill>
                <a:latin typeface="Arial"/>
                <a:cs typeface="Arial"/>
              </a:rPr>
              <a:t> </a:t>
            </a:r>
            <a:r>
              <a:rPr lang="en-US" sz="1400" spc="-30" dirty="0">
                <a:solidFill>
                  <a:srgbClr val="545454"/>
                </a:solidFill>
                <a:latin typeface="Arial"/>
                <a:cs typeface="Arial"/>
              </a:rPr>
              <a:t>| SN 5519 | N900UC  </a:t>
            </a:r>
            <a:endParaRPr lang="en-US" sz="1400" dirty="0">
              <a:latin typeface="Arial"/>
              <a:cs typeface="Arial"/>
            </a:endParaRPr>
          </a:p>
        </p:txBody>
      </p:sp>
      <p:sp>
        <p:nvSpPr>
          <p:cNvPr id="5" name="object 5"/>
          <p:cNvSpPr/>
          <p:nvPr/>
        </p:nvSpPr>
        <p:spPr>
          <a:xfrm>
            <a:off x="6350" y="4800"/>
            <a:ext cx="10045700" cy="965200"/>
          </a:xfrm>
          <a:custGeom>
            <a:avLst/>
            <a:gdLst/>
            <a:ahLst/>
            <a:cxnLst/>
            <a:rect l="l" t="t" r="r" b="b"/>
            <a:pathLst>
              <a:path w="10045700" h="965200">
                <a:moveTo>
                  <a:pt x="0" y="965200"/>
                </a:moveTo>
                <a:lnTo>
                  <a:pt x="10045700" y="965200"/>
                </a:lnTo>
                <a:lnTo>
                  <a:pt x="10045700" y="0"/>
                </a:lnTo>
                <a:lnTo>
                  <a:pt x="0" y="0"/>
                </a:lnTo>
                <a:lnTo>
                  <a:pt x="0" y="965200"/>
                </a:lnTo>
                <a:close/>
              </a:path>
            </a:pathLst>
          </a:custGeom>
          <a:ln w="12700">
            <a:solidFill>
              <a:srgbClr val="A5A7AA"/>
            </a:solidFill>
          </a:ln>
        </p:spPr>
        <p:txBody>
          <a:bodyPr wrap="square" lIns="0" tIns="0" rIns="0" bIns="0" rtlCol="0"/>
          <a:lstStyle/>
          <a:p>
            <a:endParaRPr/>
          </a:p>
        </p:txBody>
      </p:sp>
      <p:sp>
        <p:nvSpPr>
          <p:cNvPr id="11" name="object 11"/>
          <p:cNvSpPr txBox="1">
            <a:spLocks noGrp="1"/>
          </p:cNvSpPr>
          <p:nvPr>
            <p:ph sz="half" idx="2"/>
          </p:nvPr>
        </p:nvSpPr>
        <p:spPr>
          <a:xfrm>
            <a:off x="453506" y="1973633"/>
            <a:ext cx="8318086" cy="4805867"/>
          </a:xfrm>
          <a:prstGeom prst="rect">
            <a:avLst/>
          </a:prstGeom>
        </p:spPr>
        <p:txBody>
          <a:bodyPr vert="horz" wrap="square" lIns="0" tIns="86360" rIns="0" bIns="0" rtlCol="0">
            <a:spAutoFit/>
          </a:bodyPr>
          <a:lstStyle/>
          <a:p>
            <a:pPr marL="13970">
              <a:lnSpc>
                <a:spcPct val="100000"/>
              </a:lnSpc>
              <a:spcBef>
                <a:spcPts val="680"/>
              </a:spcBef>
            </a:pPr>
            <a:r>
              <a:rPr lang="en-GB" spc="25" dirty="0"/>
              <a:t>A V I O N I C S</a:t>
            </a:r>
            <a:r>
              <a:rPr dirty="0"/>
              <a:t> </a:t>
            </a:r>
            <a:r>
              <a:rPr spc="-70" dirty="0"/>
              <a:t>:</a:t>
            </a:r>
            <a:endParaRPr lang="en-CA" spc="-70" dirty="0"/>
          </a:p>
          <a:p>
            <a:pPr marL="13970">
              <a:lnSpc>
                <a:spcPct val="100000"/>
              </a:lnSpc>
              <a:spcBef>
                <a:spcPts val="680"/>
              </a:spcBef>
            </a:pPr>
            <a:endParaRPr lang="en-GB" spc="-70" dirty="0"/>
          </a:p>
          <a:p>
            <a:pPr>
              <a:lnSpc>
                <a:spcPct val="150000"/>
              </a:lnSpc>
            </a:pPr>
            <a:r>
              <a:rPr lang="en-US" dirty="0">
                <a:solidFill>
                  <a:srgbClr val="5A5A5A"/>
                </a:solidFill>
              </a:rPr>
              <a:t>The Challenger 604 is equipped with an integrated, Collins Pro-Line 4 avionics suite. A general summary of this aircraft’s avionics suite is as follows:</a:t>
            </a:r>
          </a:p>
          <a:p>
            <a:pPr>
              <a:lnSpc>
                <a:spcPct val="150000"/>
              </a:lnSpc>
            </a:pPr>
            <a:endParaRPr lang="en-US" dirty="0">
              <a:solidFill>
                <a:srgbClr val="5A5A5A"/>
              </a:solidFill>
            </a:endParaRPr>
          </a:p>
          <a:p>
            <a:pPr>
              <a:lnSpc>
                <a:spcPct val="150000"/>
              </a:lnSpc>
            </a:pPr>
            <a:r>
              <a:rPr lang="en-US" dirty="0">
                <a:solidFill>
                  <a:srgbClr val="5A5A5A"/>
                </a:solidFill>
              </a:rPr>
              <a:t>      •        Collins 6-Tube EFIS</a:t>
            </a:r>
          </a:p>
          <a:p>
            <a:pPr>
              <a:lnSpc>
                <a:spcPct val="150000"/>
              </a:lnSpc>
            </a:pPr>
            <a:r>
              <a:rPr lang="en-US" dirty="0">
                <a:solidFill>
                  <a:srgbClr val="5A5A5A"/>
                </a:solidFill>
              </a:rPr>
              <a:t>      •        Dual Collins TWR-850 Weather Radar</a:t>
            </a:r>
          </a:p>
          <a:p>
            <a:pPr>
              <a:lnSpc>
                <a:spcPct val="150000"/>
              </a:lnSpc>
            </a:pPr>
            <a:r>
              <a:rPr lang="en-US" dirty="0">
                <a:solidFill>
                  <a:srgbClr val="5A5A5A"/>
                </a:solidFill>
              </a:rPr>
              <a:t>      •        Dual Collins VHR-422B Com.</a:t>
            </a:r>
          </a:p>
          <a:p>
            <a:pPr>
              <a:lnSpc>
                <a:spcPct val="150000"/>
              </a:lnSpc>
            </a:pPr>
            <a:r>
              <a:rPr lang="en-US" dirty="0">
                <a:solidFill>
                  <a:srgbClr val="5A5A5A"/>
                </a:solidFill>
              </a:rPr>
              <a:t>      •        Dual Collins VIR-432 Nav.</a:t>
            </a:r>
          </a:p>
          <a:p>
            <a:pPr>
              <a:lnSpc>
                <a:spcPct val="150000"/>
              </a:lnSpc>
            </a:pPr>
            <a:r>
              <a:rPr lang="en-US" dirty="0">
                <a:solidFill>
                  <a:srgbClr val="5A5A5A"/>
                </a:solidFill>
              </a:rPr>
              <a:t>      •        Dual Collins HF-9000 HF Radio</a:t>
            </a:r>
          </a:p>
          <a:p>
            <a:pPr>
              <a:lnSpc>
                <a:spcPct val="150000"/>
              </a:lnSpc>
            </a:pPr>
            <a:r>
              <a:rPr lang="en-US" dirty="0">
                <a:solidFill>
                  <a:srgbClr val="5A5A5A"/>
                </a:solidFill>
              </a:rPr>
              <a:t>      •        Dual HF SELCAL</a:t>
            </a:r>
          </a:p>
          <a:p>
            <a:pPr>
              <a:lnSpc>
                <a:spcPct val="150000"/>
              </a:lnSpc>
            </a:pPr>
            <a:r>
              <a:rPr lang="en-US" dirty="0">
                <a:solidFill>
                  <a:srgbClr val="5A5A5A"/>
                </a:solidFill>
              </a:rPr>
              <a:t>      •        Dual Collins DME-442 DME</a:t>
            </a:r>
          </a:p>
          <a:p>
            <a:pPr>
              <a:lnSpc>
                <a:spcPct val="150000"/>
              </a:lnSpc>
            </a:pPr>
            <a:r>
              <a:rPr lang="en-US" dirty="0">
                <a:solidFill>
                  <a:srgbClr val="5A5A5A"/>
                </a:solidFill>
              </a:rPr>
              <a:t>      •        Dual Collins ADF-462 ADF</a:t>
            </a:r>
          </a:p>
          <a:p>
            <a:pPr>
              <a:lnSpc>
                <a:spcPct val="150000"/>
              </a:lnSpc>
            </a:pPr>
            <a:r>
              <a:rPr lang="en-US" dirty="0">
                <a:solidFill>
                  <a:srgbClr val="5A5A5A"/>
                </a:solidFill>
              </a:rPr>
              <a:t>      •        Collins ALT-55B Radar Altimeter</a:t>
            </a:r>
          </a:p>
          <a:p>
            <a:pPr>
              <a:lnSpc>
                <a:spcPct val="150000"/>
              </a:lnSpc>
            </a:pPr>
            <a:r>
              <a:rPr lang="en-US" dirty="0">
                <a:solidFill>
                  <a:srgbClr val="5A5A5A"/>
                </a:solidFill>
              </a:rPr>
              <a:t>      •        Collins SAT906 / SATCOM direct  w/Three handsets</a:t>
            </a:r>
          </a:p>
          <a:p>
            <a:pPr>
              <a:lnSpc>
                <a:spcPct val="150000"/>
              </a:lnSpc>
            </a:pPr>
            <a:r>
              <a:rPr lang="en-US" dirty="0">
                <a:solidFill>
                  <a:srgbClr val="5A5A5A"/>
                </a:solidFill>
              </a:rPr>
              <a:t>      •         Additional Cabin Windows</a:t>
            </a:r>
          </a:p>
          <a:p>
            <a:pPr>
              <a:lnSpc>
                <a:spcPct val="150000"/>
              </a:lnSpc>
            </a:pPr>
            <a:r>
              <a:rPr lang="en-US" dirty="0">
                <a:solidFill>
                  <a:srgbClr val="5A5A5A"/>
                </a:solidFill>
              </a:rPr>
              <a:t>      •         </a:t>
            </a:r>
            <a:r>
              <a:rPr lang="en-US" dirty="0" err="1">
                <a:solidFill>
                  <a:srgbClr val="5A5A5A"/>
                </a:solidFill>
              </a:rPr>
              <a:t>Securaplane</a:t>
            </a:r>
            <a:r>
              <a:rPr lang="en-US" dirty="0">
                <a:solidFill>
                  <a:srgbClr val="5A5A5A"/>
                </a:solidFill>
              </a:rPr>
              <a:t> 450</a:t>
            </a:r>
          </a:p>
          <a:p>
            <a:pPr>
              <a:lnSpc>
                <a:spcPct val="150000"/>
              </a:lnSpc>
            </a:pPr>
            <a:r>
              <a:rPr lang="en-US" dirty="0">
                <a:solidFill>
                  <a:srgbClr val="5A5A5A"/>
                </a:solidFill>
              </a:rPr>
              <a:t>      •         ADS-B Capable </a:t>
            </a:r>
          </a:p>
          <a:p>
            <a:pPr>
              <a:lnSpc>
                <a:spcPct val="150000"/>
              </a:lnSpc>
            </a:pPr>
            <a:r>
              <a:rPr lang="en-US" dirty="0">
                <a:solidFill>
                  <a:srgbClr val="5A5A5A"/>
                </a:solidFill>
              </a:rPr>
              <a:t>	</a:t>
            </a:r>
          </a:p>
          <a:p>
            <a:pPr>
              <a:lnSpc>
                <a:spcPct val="150000"/>
              </a:lnSpc>
            </a:pPr>
            <a:endParaRPr lang="en-US" dirty="0">
              <a:solidFill>
                <a:srgbClr val="5A5A5A"/>
              </a:solidFill>
            </a:endParaRPr>
          </a:p>
        </p:txBody>
      </p:sp>
      <p:sp>
        <p:nvSpPr>
          <p:cNvPr id="15" name="object 15"/>
          <p:cNvSpPr txBox="1">
            <a:spLocks noGrp="1"/>
          </p:cNvSpPr>
          <p:nvPr>
            <p:ph type="dt" sz="half" idx="6"/>
          </p:nvPr>
        </p:nvSpPr>
        <p:spPr>
          <a:xfrm>
            <a:off x="380491" y="7166543"/>
            <a:ext cx="2760980" cy="216726"/>
          </a:xfrm>
          <a:prstGeom prst="rect">
            <a:avLst/>
          </a:prstGeom>
        </p:spPr>
        <p:txBody>
          <a:bodyPr vert="horz" wrap="square" lIns="0" tIns="1270" rIns="0" bIns="0" rtlCol="0">
            <a:spAutoFit/>
          </a:body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lang="en-GB" dirty="0"/>
              <a:t>F R E </a:t>
            </a:r>
            <a:r>
              <a:rPr lang="en-GB" dirty="0" err="1"/>
              <a:t>E</a:t>
            </a:r>
            <a:r>
              <a:rPr lang="en-GB" dirty="0"/>
              <a:t> S T R E A M</a:t>
            </a:r>
            <a:r>
              <a:rPr spc="180" dirty="0"/>
              <a:t> </a:t>
            </a:r>
            <a:r>
              <a:rPr dirty="0"/>
              <a:t>.</a:t>
            </a:r>
            <a:r>
              <a:rPr spc="180" dirty="0"/>
              <a:t> </a:t>
            </a:r>
            <a:r>
              <a:rPr dirty="0"/>
              <a:t>C</a:t>
            </a:r>
            <a:r>
              <a:rPr spc="180" dirty="0"/>
              <a:t> </a:t>
            </a:r>
            <a:r>
              <a:rPr dirty="0"/>
              <a:t>O</a:t>
            </a:r>
            <a:r>
              <a:rPr spc="180" dirty="0"/>
              <a:t> </a:t>
            </a:r>
            <a:r>
              <a:rPr dirty="0"/>
              <a:t>M</a:t>
            </a:r>
          </a:p>
        </p:txBody>
      </p:sp>
      <p:grpSp>
        <p:nvGrpSpPr>
          <p:cNvPr id="17" name="Group 16"/>
          <p:cNvGrpSpPr/>
          <p:nvPr/>
        </p:nvGrpSpPr>
        <p:grpSpPr>
          <a:xfrm>
            <a:off x="0" y="4800"/>
            <a:ext cx="10052050" cy="965200"/>
            <a:chOff x="39177" y="4800"/>
            <a:chExt cx="10052050" cy="965200"/>
          </a:xfrm>
        </p:grpSpPr>
        <p:sp>
          <p:nvSpPr>
            <p:cNvPr id="18" name="Rectangle 17"/>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2"/>
            <a:srcRect l="17142" t="10081" b="12274"/>
            <a:stretch/>
          </p:blipFill>
          <p:spPr>
            <a:xfrm>
              <a:off x="50063" y="40385"/>
              <a:ext cx="894477" cy="838201"/>
            </a:xfrm>
            <a:prstGeom prst="rect">
              <a:avLst/>
            </a:prstGeom>
          </p:spPr>
        </p:pic>
        <p:sp>
          <p:nvSpPr>
            <p:cNvPr id="20" name="TextBox 19"/>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grpSp>
        <p:nvGrpSpPr>
          <p:cNvPr id="26" name="Group 25"/>
          <p:cNvGrpSpPr/>
          <p:nvPr/>
        </p:nvGrpSpPr>
        <p:grpSpPr>
          <a:xfrm>
            <a:off x="3845780" y="7032441"/>
            <a:ext cx="6016507" cy="560443"/>
            <a:chOff x="3499650" y="7025996"/>
            <a:chExt cx="6016507" cy="560443"/>
          </a:xfrm>
        </p:grpSpPr>
        <p:sp>
          <p:nvSpPr>
            <p:cNvPr id="30" name="TextBox 29"/>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31"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2" name="TextBox 31"/>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33"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4" name="TextBox 33"/>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sp>
        <p:nvSpPr>
          <p:cNvPr id="4" name="Rectangle 3">
            <a:extLst>
              <a:ext uri="{FF2B5EF4-FFF2-40B4-BE49-F238E27FC236}">
                <a16:creationId xmlns:a16="http://schemas.microsoft.com/office/drawing/2014/main" id="{F0493E99-3415-4607-B87A-5DC18138C3AD}"/>
              </a:ext>
            </a:extLst>
          </p:cNvPr>
          <p:cNvSpPr/>
          <p:nvPr/>
        </p:nvSpPr>
        <p:spPr>
          <a:xfrm>
            <a:off x="380491" y="6490466"/>
            <a:ext cx="9007350" cy="261610"/>
          </a:xfrm>
          <a:prstGeom prst="rect">
            <a:avLst/>
          </a:prstGeom>
        </p:spPr>
        <p:txBody>
          <a:bodyPr wrap="square">
            <a:spAutoFit/>
          </a:bodyPr>
          <a:lstStyle/>
          <a:p>
            <a:pPr algn="ctr"/>
            <a:r>
              <a:rPr lang="en-US" sz="1100" i="1" dirty="0">
                <a:solidFill>
                  <a:schemeClr val="bg1">
                    <a:lumMod val="50000"/>
                  </a:schemeClr>
                </a:solidFill>
                <a:latin typeface="+mj-lt"/>
              </a:rPr>
              <a:t>Specifications subject to verification upon inspection and aircraft is subject to prior sale or withdrawal from the market </a:t>
            </a:r>
            <a:endParaRPr lang="en-CA" sz="1100" dirty="0">
              <a:solidFill>
                <a:schemeClr val="bg1">
                  <a:lumMod val="50000"/>
                </a:schemeClr>
              </a:solidFill>
              <a:latin typeface="+mj-lt"/>
            </a:endParaRPr>
          </a:p>
        </p:txBody>
      </p:sp>
      <p:sp>
        <p:nvSpPr>
          <p:cNvPr id="10" name="TextBox 9">
            <a:extLst>
              <a:ext uri="{FF2B5EF4-FFF2-40B4-BE49-F238E27FC236}">
                <a16:creationId xmlns:a16="http://schemas.microsoft.com/office/drawing/2014/main" id="{8F0E67F8-42E4-46EF-AA42-DA387AE3BB73}"/>
              </a:ext>
            </a:extLst>
          </p:cNvPr>
          <p:cNvSpPr txBox="1"/>
          <p:nvPr/>
        </p:nvSpPr>
        <p:spPr>
          <a:xfrm>
            <a:off x="4495800" y="2955726"/>
            <a:ext cx="5075428" cy="2859181"/>
          </a:xfrm>
          <a:prstGeom prst="rect">
            <a:avLst/>
          </a:prstGeom>
          <a:noFill/>
        </p:spPr>
        <p:txBody>
          <a:bodyPr wrap="square" rtlCol="0">
            <a:spAutoFit/>
          </a:bodyPr>
          <a:lstStyle/>
          <a:p>
            <a:pPr>
              <a:lnSpc>
                <a:spcPct val="150000"/>
              </a:lnSpc>
            </a:pPr>
            <a:r>
              <a:rPr lang="en-US" sz="1100" dirty="0">
                <a:solidFill>
                  <a:srgbClr val="5A5A5A"/>
                </a:solidFill>
              </a:rPr>
              <a:t>•       Collins AHRS Compass</a:t>
            </a:r>
          </a:p>
          <a:p>
            <a:pPr>
              <a:lnSpc>
                <a:spcPct val="150000"/>
              </a:lnSpc>
            </a:pPr>
            <a:r>
              <a:rPr lang="en-US" sz="1100" dirty="0">
                <a:solidFill>
                  <a:srgbClr val="5A5A5A"/>
                </a:solidFill>
              </a:rPr>
              <a:t>•       Dual Collins FMS-6000</a:t>
            </a:r>
          </a:p>
          <a:p>
            <a:pPr>
              <a:lnSpc>
                <a:spcPct val="150000"/>
              </a:lnSpc>
            </a:pPr>
            <a:r>
              <a:rPr lang="en-US" sz="1100" dirty="0">
                <a:solidFill>
                  <a:srgbClr val="5A5A5A"/>
                </a:solidFill>
              </a:rPr>
              <a:t>•       Dual Collins GPS-4000 GPS</a:t>
            </a:r>
          </a:p>
          <a:p>
            <a:pPr>
              <a:lnSpc>
                <a:spcPct val="150000"/>
              </a:lnSpc>
            </a:pPr>
            <a:r>
              <a:rPr lang="en-US" sz="1100" dirty="0">
                <a:solidFill>
                  <a:srgbClr val="5A5A5A"/>
                </a:solidFill>
              </a:rPr>
              <a:t>•       Collins TTR-920 TCAS II w/Change 7.1</a:t>
            </a:r>
          </a:p>
          <a:p>
            <a:pPr>
              <a:lnSpc>
                <a:spcPct val="150000"/>
              </a:lnSpc>
            </a:pPr>
            <a:r>
              <a:rPr lang="en-US" sz="1100" dirty="0">
                <a:solidFill>
                  <a:srgbClr val="5A5A5A"/>
                </a:solidFill>
              </a:rPr>
              <a:t>•       Mark V EQPWS with </a:t>
            </a:r>
            <a:r>
              <a:rPr lang="en-US" sz="1100" dirty="0" err="1">
                <a:solidFill>
                  <a:srgbClr val="5A5A5A"/>
                </a:solidFill>
              </a:rPr>
              <a:t>Windshear</a:t>
            </a:r>
            <a:r>
              <a:rPr lang="en-US" sz="1100" dirty="0">
                <a:solidFill>
                  <a:srgbClr val="5A5A5A"/>
                </a:solidFill>
              </a:rPr>
              <a:t> warning</a:t>
            </a:r>
          </a:p>
          <a:p>
            <a:pPr>
              <a:lnSpc>
                <a:spcPct val="150000"/>
              </a:lnSpc>
            </a:pPr>
            <a:r>
              <a:rPr lang="en-US" sz="1100" dirty="0">
                <a:solidFill>
                  <a:srgbClr val="5A5A5A"/>
                </a:solidFill>
              </a:rPr>
              <a:t>•       Fairchild A20s CVR</a:t>
            </a:r>
          </a:p>
          <a:p>
            <a:pPr>
              <a:lnSpc>
                <a:spcPct val="150000"/>
              </a:lnSpc>
            </a:pPr>
            <a:r>
              <a:rPr lang="en-US" sz="1100" dirty="0">
                <a:solidFill>
                  <a:srgbClr val="5A5A5A"/>
                </a:solidFill>
              </a:rPr>
              <a:t>•       Loral F-1000 FDR</a:t>
            </a:r>
          </a:p>
          <a:p>
            <a:pPr>
              <a:lnSpc>
                <a:spcPct val="150000"/>
              </a:lnSpc>
            </a:pPr>
            <a:r>
              <a:rPr lang="en-US" sz="1100" dirty="0">
                <a:solidFill>
                  <a:srgbClr val="5A5A5A"/>
                </a:solidFill>
              </a:rPr>
              <a:t>•       Dual Collins TDR-94D Transponder with/Mode S</a:t>
            </a:r>
          </a:p>
          <a:p>
            <a:pPr>
              <a:lnSpc>
                <a:spcPct val="150000"/>
              </a:lnSpc>
            </a:pPr>
            <a:r>
              <a:rPr lang="en-US" sz="1100" dirty="0">
                <a:solidFill>
                  <a:srgbClr val="5A5A5A"/>
                </a:solidFill>
              </a:rPr>
              <a:t>•        Triple Inertial Reference System</a:t>
            </a:r>
          </a:p>
          <a:p>
            <a:pPr>
              <a:lnSpc>
                <a:spcPct val="150000"/>
              </a:lnSpc>
            </a:pPr>
            <a:r>
              <a:rPr lang="en-US" sz="1100" dirty="0">
                <a:solidFill>
                  <a:srgbClr val="5A5A5A"/>
                </a:solidFill>
              </a:rPr>
              <a:t>•        Rosen Cockpit Sun Visors  </a:t>
            </a:r>
          </a:p>
          <a:p>
            <a:pPr>
              <a:lnSpc>
                <a:spcPct val="150000"/>
              </a:lnSpc>
            </a:pPr>
            <a:r>
              <a:rPr lang="en-US" sz="1100" dirty="0">
                <a:solidFill>
                  <a:srgbClr val="5A5A5A"/>
                </a:solidFill>
              </a:rPr>
              <a:t>•       Enhanced </a:t>
            </a:r>
            <a:r>
              <a:rPr lang="en-US" sz="1100" dirty="0" err="1">
                <a:solidFill>
                  <a:srgbClr val="5A5A5A"/>
                </a:solidFill>
              </a:rPr>
              <a:t>Autothrottles</a:t>
            </a:r>
            <a:r>
              <a:rPr lang="en-US" sz="1100" dirty="0">
                <a:solidFill>
                  <a:srgbClr val="5A5A5A"/>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350" y="4800"/>
            <a:ext cx="10045700" cy="965200"/>
          </a:xfrm>
          <a:custGeom>
            <a:avLst/>
            <a:gdLst/>
            <a:ahLst/>
            <a:cxnLst/>
            <a:rect l="l" t="t" r="r" b="b"/>
            <a:pathLst>
              <a:path w="10045700" h="965200">
                <a:moveTo>
                  <a:pt x="0" y="965200"/>
                </a:moveTo>
                <a:lnTo>
                  <a:pt x="10045700" y="965200"/>
                </a:lnTo>
                <a:lnTo>
                  <a:pt x="10045700" y="0"/>
                </a:lnTo>
                <a:lnTo>
                  <a:pt x="0" y="0"/>
                </a:lnTo>
                <a:lnTo>
                  <a:pt x="0" y="965200"/>
                </a:lnTo>
                <a:close/>
              </a:path>
            </a:pathLst>
          </a:custGeom>
          <a:ln w="12700">
            <a:solidFill>
              <a:srgbClr val="A5A7AA"/>
            </a:solidFill>
          </a:ln>
        </p:spPr>
        <p:txBody>
          <a:bodyPr wrap="square" lIns="0" tIns="0" rIns="0" bIns="0" rtlCol="0"/>
          <a:lstStyle/>
          <a:p>
            <a:endParaRPr/>
          </a:p>
        </p:txBody>
      </p:sp>
      <p:sp>
        <p:nvSpPr>
          <p:cNvPr id="13" name="object 13"/>
          <p:cNvSpPr txBox="1">
            <a:spLocks noGrp="1"/>
          </p:cNvSpPr>
          <p:nvPr>
            <p:ph type="dt" sz="half" idx="6"/>
          </p:nvPr>
        </p:nvSpPr>
        <p:spPr>
          <a:xfrm>
            <a:off x="380491" y="7166543"/>
            <a:ext cx="2760980" cy="432170"/>
          </a:xfrm>
          <a:prstGeom prst="rect">
            <a:avLst/>
          </a:prstGeom>
        </p:spPr>
        <p:txBody>
          <a:bodyPr vert="horz" wrap="square" lIns="0" tIns="1270" rIns="0" bIns="0" rtlCol="0">
            <a:spAutoFit/>
          </a:bodyPr>
          <a:lstStyle/>
          <a:p>
            <a:pPr marL="12700">
              <a:spcBef>
                <a:spcPts val="10"/>
              </a:spcBef>
            </a:pPr>
            <a:r>
              <a:rPr lang="pt-BR" dirty="0"/>
              <a:t>W</a:t>
            </a:r>
            <a:r>
              <a:rPr lang="pt-BR" spc="180" dirty="0"/>
              <a:t> </a:t>
            </a:r>
            <a:r>
              <a:rPr lang="pt-BR" dirty="0"/>
              <a:t>W</a:t>
            </a:r>
            <a:r>
              <a:rPr lang="pt-BR" spc="180" dirty="0"/>
              <a:t> </a:t>
            </a:r>
            <a:r>
              <a:rPr lang="pt-BR" dirty="0"/>
              <a:t>W</a:t>
            </a:r>
            <a:r>
              <a:rPr lang="pt-BR" spc="125" dirty="0"/>
              <a:t> </a:t>
            </a:r>
            <a:r>
              <a:rPr lang="pt-BR" dirty="0"/>
              <a:t>.</a:t>
            </a:r>
            <a:r>
              <a:rPr lang="pt-BR" spc="180" dirty="0"/>
              <a:t> </a:t>
            </a:r>
            <a:r>
              <a:rPr lang="pt-BR" dirty="0"/>
              <a:t>F R E E S T R E A M</a:t>
            </a:r>
            <a:r>
              <a:rPr lang="pt-BR" spc="180" dirty="0"/>
              <a:t> </a:t>
            </a:r>
            <a:r>
              <a:rPr lang="pt-BR" dirty="0"/>
              <a:t>.</a:t>
            </a:r>
            <a:r>
              <a:rPr lang="pt-BR" spc="180" dirty="0"/>
              <a:t> </a:t>
            </a:r>
            <a:r>
              <a:rPr lang="pt-BR" dirty="0"/>
              <a:t>C</a:t>
            </a:r>
            <a:r>
              <a:rPr lang="pt-BR" spc="180" dirty="0"/>
              <a:t> </a:t>
            </a:r>
            <a:r>
              <a:rPr lang="pt-BR" dirty="0"/>
              <a:t>O</a:t>
            </a:r>
            <a:r>
              <a:rPr lang="pt-BR" spc="180" dirty="0"/>
              <a:t> </a:t>
            </a:r>
            <a:r>
              <a:rPr lang="pt-BR" dirty="0"/>
              <a:t>M</a:t>
            </a:r>
          </a:p>
          <a:p>
            <a:pPr marL="12700">
              <a:lnSpc>
                <a:spcPct val="100000"/>
              </a:lnSpc>
              <a:spcBef>
                <a:spcPts val="10"/>
              </a:spcBef>
            </a:pPr>
            <a:endParaRPr dirty="0"/>
          </a:p>
        </p:txBody>
      </p:sp>
      <p:grpSp>
        <p:nvGrpSpPr>
          <p:cNvPr id="19" name="Group 18"/>
          <p:cNvGrpSpPr/>
          <p:nvPr/>
        </p:nvGrpSpPr>
        <p:grpSpPr>
          <a:xfrm>
            <a:off x="6350" y="18431"/>
            <a:ext cx="10052050" cy="965200"/>
            <a:chOff x="39177" y="4800"/>
            <a:chExt cx="10052050" cy="965200"/>
          </a:xfrm>
        </p:grpSpPr>
        <p:sp>
          <p:nvSpPr>
            <p:cNvPr id="20" name="Rectangle 19"/>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2"/>
            <a:srcRect l="17142" t="10081" b="12274"/>
            <a:stretch/>
          </p:blipFill>
          <p:spPr>
            <a:xfrm>
              <a:off x="50063" y="40385"/>
              <a:ext cx="894477" cy="838201"/>
            </a:xfrm>
            <a:prstGeom prst="rect">
              <a:avLst/>
            </a:prstGeom>
          </p:spPr>
        </p:pic>
        <p:sp>
          <p:nvSpPr>
            <p:cNvPr id="22" name="TextBox 21"/>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sp>
        <p:nvSpPr>
          <p:cNvPr id="29" name="Rectangle 28"/>
          <p:cNvSpPr/>
          <p:nvPr/>
        </p:nvSpPr>
        <p:spPr>
          <a:xfrm>
            <a:off x="228600" y="1298784"/>
            <a:ext cx="3736920" cy="307777"/>
          </a:xfrm>
          <a:prstGeom prst="rect">
            <a:avLst/>
          </a:prstGeom>
        </p:spPr>
        <p:txBody>
          <a:bodyPr wrap="none">
            <a:spAutoFit/>
          </a:bodyPr>
          <a:lstStyle/>
          <a:p>
            <a:pPr marL="12700">
              <a:lnSpc>
                <a:spcPct val="100000"/>
              </a:lnSpc>
              <a:spcBef>
                <a:spcPts val="95"/>
              </a:spcBef>
            </a:pPr>
            <a:r>
              <a:rPr lang="en-US" sz="1400" spc="40" dirty="0">
                <a:solidFill>
                  <a:srgbClr val="545454"/>
                </a:solidFill>
                <a:latin typeface="Arial"/>
                <a:cs typeface="Arial"/>
              </a:rPr>
              <a:t>2002 Challenger 604	</a:t>
            </a:r>
            <a:r>
              <a:rPr lang="en-US" sz="1400" spc="50" dirty="0">
                <a:solidFill>
                  <a:srgbClr val="545454"/>
                </a:solidFill>
                <a:latin typeface="Arial"/>
                <a:cs typeface="Arial"/>
              </a:rPr>
              <a:t> </a:t>
            </a:r>
            <a:r>
              <a:rPr lang="en-US" sz="1400" spc="-30" dirty="0">
                <a:solidFill>
                  <a:srgbClr val="545454"/>
                </a:solidFill>
                <a:latin typeface="Arial"/>
                <a:cs typeface="Arial"/>
              </a:rPr>
              <a:t>| SN 5519 | N900UC  </a:t>
            </a:r>
            <a:endParaRPr lang="en-US" sz="1400" dirty="0">
              <a:latin typeface="Arial"/>
              <a:cs typeface="Arial"/>
            </a:endParaRPr>
          </a:p>
        </p:txBody>
      </p:sp>
      <p:grpSp>
        <p:nvGrpSpPr>
          <p:cNvPr id="27" name="Group 26"/>
          <p:cNvGrpSpPr/>
          <p:nvPr/>
        </p:nvGrpSpPr>
        <p:grpSpPr>
          <a:xfrm>
            <a:off x="3845780" y="7032441"/>
            <a:ext cx="6016507" cy="560443"/>
            <a:chOff x="3499650" y="7025996"/>
            <a:chExt cx="6016507" cy="560443"/>
          </a:xfrm>
        </p:grpSpPr>
        <p:sp>
          <p:nvSpPr>
            <p:cNvPr id="28" name="TextBox 27"/>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34"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5" name="TextBox 34"/>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36"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7" name="TextBox 36"/>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pic>
        <p:nvPicPr>
          <p:cNvPr id="4098" name="Picture 2">
            <a:extLst>
              <a:ext uri="{FF2B5EF4-FFF2-40B4-BE49-F238E27FC236}">
                <a16:creationId xmlns:a16="http://schemas.microsoft.com/office/drawing/2014/main" id="{9838A923-80D5-41C6-853D-98FB5FCC2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13" y="2057400"/>
            <a:ext cx="830320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3911"/>
            <a:ext cx="3661259" cy="307777"/>
          </a:xfrm>
          <a:prstGeom prst="rect">
            <a:avLst/>
          </a:prstGeom>
        </p:spPr>
        <p:txBody>
          <a:bodyPr wrap="none">
            <a:spAutoFit/>
          </a:bodyPr>
          <a:lstStyle/>
          <a:p>
            <a:pPr marL="12700">
              <a:lnSpc>
                <a:spcPct val="100000"/>
              </a:lnSpc>
              <a:spcBef>
                <a:spcPts val="95"/>
              </a:spcBef>
            </a:pPr>
            <a:r>
              <a:rPr lang="en-US" sz="1400" spc="40" dirty="0">
                <a:solidFill>
                  <a:srgbClr val="545454"/>
                </a:solidFill>
                <a:latin typeface="Arial"/>
                <a:cs typeface="Arial"/>
              </a:rPr>
              <a:t>2002 Challenger 604</a:t>
            </a:r>
            <a:r>
              <a:rPr lang="en-US" sz="1400" spc="50" dirty="0">
                <a:solidFill>
                  <a:srgbClr val="545454"/>
                </a:solidFill>
                <a:latin typeface="Arial"/>
                <a:cs typeface="Arial"/>
              </a:rPr>
              <a:t> </a:t>
            </a:r>
            <a:r>
              <a:rPr lang="en-US" sz="1400" spc="-30" dirty="0">
                <a:solidFill>
                  <a:srgbClr val="545454"/>
                </a:solidFill>
                <a:latin typeface="Arial"/>
                <a:cs typeface="Arial"/>
              </a:rPr>
              <a:t>| SN 5519 | N900UC  </a:t>
            </a:r>
            <a:endParaRPr lang="en-US" sz="1400" dirty="0">
              <a:latin typeface="Arial"/>
              <a:cs typeface="Arial"/>
            </a:endParaRPr>
          </a:p>
        </p:txBody>
      </p:sp>
      <p:grpSp>
        <p:nvGrpSpPr>
          <p:cNvPr id="4" name="Group 3"/>
          <p:cNvGrpSpPr/>
          <p:nvPr/>
        </p:nvGrpSpPr>
        <p:grpSpPr>
          <a:xfrm>
            <a:off x="0" y="0"/>
            <a:ext cx="10052050" cy="965200"/>
            <a:chOff x="39177" y="4800"/>
            <a:chExt cx="10052050" cy="965200"/>
          </a:xfrm>
        </p:grpSpPr>
        <p:sp>
          <p:nvSpPr>
            <p:cNvPr id="5" name="Rectangle 4"/>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17142" t="10081" b="12274"/>
            <a:stretch/>
          </p:blipFill>
          <p:spPr>
            <a:xfrm>
              <a:off x="50063" y="40385"/>
              <a:ext cx="894477" cy="838201"/>
            </a:xfrm>
            <a:prstGeom prst="rect">
              <a:avLst/>
            </a:prstGeom>
          </p:spPr>
        </p:pic>
        <p:sp>
          <p:nvSpPr>
            <p:cNvPr id="7" name="TextBox 6"/>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sp>
        <p:nvSpPr>
          <p:cNvPr id="8" name="Rectangle 7"/>
          <p:cNvSpPr/>
          <p:nvPr/>
        </p:nvSpPr>
        <p:spPr>
          <a:xfrm>
            <a:off x="76200" y="7086600"/>
            <a:ext cx="2910605" cy="307777"/>
          </a:xfrm>
          <a:prstGeom prst="rect">
            <a:avLst/>
          </a:prstGeom>
        </p:spPr>
        <p:txBody>
          <a:bodyPr wrap="none">
            <a:spAutoFit/>
          </a:bodyPr>
          <a:lstStyle/>
          <a:p>
            <a:pPr marL="12700">
              <a:spcBef>
                <a:spcPts val="10"/>
              </a:spcBef>
            </a:pPr>
            <a:r>
              <a:rPr lang="pt-BR" sz="1400" dirty="0">
                <a:solidFill>
                  <a:srgbClr val="686868"/>
                </a:solidFill>
                <a:latin typeface="Arial Narrow" panose="020B0606020202030204" pitchFamily="34" charset="0"/>
              </a:rPr>
              <a:t>W</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W</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W</a:t>
            </a:r>
            <a:r>
              <a:rPr lang="pt-BR" sz="1400" spc="125"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F R E E S T R E A M</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C</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O</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M</a:t>
            </a:r>
          </a:p>
        </p:txBody>
      </p:sp>
      <p:grpSp>
        <p:nvGrpSpPr>
          <p:cNvPr id="23" name="Group 22"/>
          <p:cNvGrpSpPr/>
          <p:nvPr/>
        </p:nvGrpSpPr>
        <p:grpSpPr>
          <a:xfrm>
            <a:off x="3845780" y="7032441"/>
            <a:ext cx="6016507" cy="560443"/>
            <a:chOff x="3499650" y="7025996"/>
            <a:chExt cx="6016507" cy="560443"/>
          </a:xfrm>
        </p:grpSpPr>
        <p:sp>
          <p:nvSpPr>
            <p:cNvPr id="24" name="TextBox 23"/>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25"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26" name="TextBox 25"/>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27"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28" name="TextBox 27"/>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pic>
        <p:nvPicPr>
          <p:cNvPr id="5122" name="Picture 1">
            <a:extLst>
              <a:ext uri="{FF2B5EF4-FFF2-40B4-BE49-F238E27FC236}">
                <a16:creationId xmlns:a16="http://schemas.microsoft.com/office/drawing/2014/main" id="{0CA55A37-9573-43FE-B428-07A9E777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48200"/>
            <a:ext cx="4550552" cy="455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65A98617-DD35-4531-9CE5-1DDE1D45F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850" y="1807458"/>
            <a:ext cx="4371811" cy="437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40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3911"/>
            <a:ext cx="3630802" cy="307777"/>
          </a:xfrm>
          <a:prstGeom prst="rect">
            <a:avLst/>
          </a:prstGeom>
        </p:spPr>
        <p:txBody>
          <a:bodyPr wrap="square">
            <a:spAutoFit/>
          </a:bodyPr>
          <a:lstStyle/>
          <a:p>
            <a:pPr marL="12700">
              <a:lnSpc>
                <a:spcPct val="100000"/>
              </a:lnSpc>
              <a:spcBef>
                <a:spcPts val="95"/>
              </a:spcBef>
            </a:pPr>
            <a:r>
              <a:rPr lang="en-US" sz="1400" spc="40" dirty="0">
                <a:solidFill>
                  <a:srgbClr val="545454"/>
                </a:solidFill>
                <a:latin typeface="Arial"/>
                <a:cs typeface="Arial"/>
              </a:rPr>
              <a:t>2002 Challenger 604</a:t>
            </a:r>
            <a:r>
              <a:rPr lang="en-US" sz="1400" spc="50" dirty="0">
                <a:solidFill>
                  <a:srgbClr val="545454"/>
                </a:solidFill>
                <a:latin typeface="Arial"/>
                <a:cs typeface="Arial"/>
              </a:rPr>
              <a:t> </a:t>
            </a:r>
            <a:r>
              <a:rPr lang="en-US" sz="1400" spc="-30" dirty="0">
                <a:solidFill>
                  <a:srgbClr val="545454"/>
                </a:solidFill>
                <a:latin typeface="Arial"/>
                <a:cs typeface="Arial"/>
              </a:rPr>
              <a:t>| SN 5519 | N900UC </a:t>
            </a:r>
            <a:endParaRPr lang="en-US" sz="1400" dirty="0">
              <a:latin typeface="Arial"/>
              <a:cs typeface="Arial"/>
            </a:endParaRPr>
          </a:p>
        </p:txBody>
      </p:sp>
      <p:grpSp>
        <p:nvGrpSpPr>
          <p:cNvPr id="4" name="Group 3"/>
          <p:cNvGrpSpPr/>
          <p:nvPr/>
        </p:nvGrpSpPr>
        <p:grpSpPr>
          <a:xfrm>
            <a:off x="0" y="0"/>
            <a:ext cx="10052050" cy="965200"/>
            <a:chOff x="39177" y="4800"/>
            <a:chExt cx="10052050" cy="965200"/>
          </a:xfrm>
        </p:grpSpPr>
        <p:sp>
          <p:nvSpPr>
            <p:cNvPr id="5" name="Rectangle 4"/>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17142" t="10081" b="12274"/>
            <a:stretch/>
          </p:blipFill>
          <p:spPr>
            <a:xfrm>
              <a:off x="50063" y="40385"/>
              <a:ext cx="894477" cy="838201"/>
            </a:xfrm>
            <a:prstGeom prst="rect">
              <a:avLst/>
            </a:prstGeom>
          </p:spPr>
        </p:pic>
        <p:sp>
          <p:nvSpPr>
            <p:cNvPr id="7" name="TextBox 6"/>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sp>
        <p:nvSpPr>
          <p:cNvPr id="8" name="Rectangle 7"/>
          <p:cNvSpPr/>
          <p:nvPr/>
        </p:nvSpPr>
        <p:spPr>
          <a:xfrm>
            <a:off x="76200" y="7086600"/>
            <a:ext cx="2910605" cy="307777"/>
          </a:xfrm>
          <a:prstGeom prst="rect">
            <a:avLst/>
          </a:prstGeom>
        </p:spPr>
        <p:txBody>
          <a:bodyPr wrap="none">
            <a:spAutoFit/>
          </a:bodyPr>
          <a:lstStyle/>
          <a:p>
            <a:pPr marL="12700">
              <a:spcBef>
                <a:spcPts val="10"/>
              </a:spcBef>
            </a:pPr>
            <a:r>
              <a:rPr lang="pt-BR" sz="1400" dirty="0">
                <a:solidFill>
                  <a:srgbClr val="686868"/>
                </a:solidFill>
                <a:latin typeface="Arial Narrow" panose="020B0606020202030204" pitchFamily="34" charset="0"/>
              </a:rPr>
              <a:t>W</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W</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W</a:t>
            </a:r>
            <a:r>
              <a:rPr lang="pt-BR" sz="1400" spc="125"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F R E E S T R E A M</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C</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O</a:t>
            </a:r>
            <a:r>
              <a:rPr lang="pt-BR" sz="1400" spc="180" dirty="0">
                <a:solidFill>
                  <a:srgbClr val="686868"/>
                </a:solidFill>
                <a:latin typeface="Arial Narrow" panose="020B0606020202030204" pitchFamily="34" charset="0"/>
              </a:rPr>
              <a:t> </a:t>
            </a:r>
            <a:r>
              <a:rPr lang="pt-BR" sz="1400" dirty="0">
                <a:solidFill>
                  <a:srgbClr val="686868"/>
                </a:solidFill>
                <a:latin typeface="Arial Narrow" panose="020B0606020202030204" pitchFamily="34" charset="0"/>
              </a:rPr>
              <a:t>M</a:t>
            </a:r>
          </a:p>
        </p:txBody>
      </p:sp>
      <p:grpSp>
        <p:nvGrpSpPr>
          <p:cNvPr id="23" name="Group 22"/>
          <p:cNvGrpSpPr/>
          <p:nvPr/>
        </p:nvGrpSpPr>
        <p:grpSpPr>
          <a:xfrm>
            <a:off x="3845780" y="7032441"/>
            <a:ext cx="6016507" cy="560443"/>
            <a:chOff x="3499650" y="7025996"/>
            <a:chExt cx="6016507" cy="560443"/>
          </a:xfrm>
        </p:grpSpPr>
        <p:sp>
          <p:nvSpPr>
            <p:cNvPr id="24" name="TextBox 23"/>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25"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26" name="TextBox 25"/>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27"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28" name="TextBox 27"/>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pic>
        <p:nvPicPr>
          <p:cNvPr id="6146" name="Picture 2">
            <a:extLst>
              <a:ext uri="{FF2B5EF4-FFF2-40B4-BE49-F238E27FC236}">
                <a16:creationId xmlns:a16="http://schemas.microsoft.com/office/drawing/2014/main" id="{09933E28-35BB-4E1A-BD67-ED06806D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732" y="1771628"/>
            <a:ext cx="499427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68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350" y="4800"/>
            <a:ext cx="10045700" cy="965200"/>
          </a:xfrm>
          <a:custGeom>
            <a:avLst/>
            <a:gdLst/>
            <a:ahLst/>
            <a:cxnLst/>
            <a:rect l="l" t="t" r="r" b="b"/>
            <a:pathLst>
              <a:path w="10045700" h="965200">
                <a:moveTo>
                  <a:pt x="0" y="965200"/>
                </a:moveTo>
                <a:lnTo>
                  <a:pt x="10045700" y="965200"/>
                </a:lnTo>
                <a:lnTo>
                  <a:pt x="10045700" y="0"/>
                </a:lnTo>
                <a:lnTo>
                  <a:pt x="0" y="0"/>
                </a:lnTo>
                <a:lnTo>
                  <a:pt x="0" y="965200"/>
                </a:lnTo>
                <a:close/>
              </a:path>
            </a:pathLst>
          </a:custGeom>
          <a:ln w="12700">
            <a:solidFill>
              <a:srgbClr val="A5A7AA"/>
            </a:solidFill>
          </a:ln>
        </p:spPr>
        <p:txBody>
          <a:bodyPr wrap="square" lIns="0" tIns="0" rIns="0" bIns="0" rtlCol="0"/>
          <a:lstStyle/>
          <a:p>
            <a:endParaRPr/>
          </a:p>
        </p:txBody>
      </p:sp>
      <p:sp>
        <p:nvSpPr>
          <p:cNvPr id="13" name="object 13"/>
          <p:cNvSpPr txBox="1">
            <a:spLocks noGrp="1"/>
          </p:cNvSpPr>
          <p:nvPr>
            <p:ph type="dt" sz="half" idx="6"/>
          </p:nvPr>
        </p:nvSpPr>
        <p:spPr>
          <a:xfrm>
            <a:off x="380491" y="7166543"/>
            <a:ext cx="2760980" cy="216726"/>
          </a:xfrm>
          <a:prstGeom prst="rect">
            <a:avLst/>
          </a:prstGeom>
        </p:spPr>
        <p:txBody>
          <a:bodyPr vert="horz" wrap="square" lIns="0" tIns="1270" rIns="0" bIns="0" rtlCol="0">
            <a:spAutoFit/>
          </a:bodyPr>
          <a:lstStyle/>
          <a:p>
            <a:pPr marL="12700">
              <a:lnSpc>
                <a:spcPct val="100000"/>
              </a:lnSpc>
              <a:spcBef>
                <a:spcPts val="10"/>
              </a:spcBef>
            </a:pPr>
            <a:r>
              <a:rPr dirty="0"/>
              <a:t>W</a:t>
            </a:r>
            <a:r>
              <a:rPr spc="180" dirty="0"/>
              <a:t> </a:t>
            </a:r>
            <a:r>
              <a:rPr dirty="0"/>
              <a:t>W</a:t>
            </a:r>
            <a:r>
              <a:rPr spc="180" dirty="0"/>
              <a:t> </a:t>
            </a:r>
            <a:r>
              <a:rPr dirty="0"/>
              <a:t>W</a:t>
            </a:r>
            <a:r>
              <a:rPr spc="125" dirty="0"/>
              <a:t> </a:t>
            </a:r>
            <a:r>
              <a:rPr dirty="0"/>
              <a:t>.</a:t>
            </a:r>
            <a:r>
              <a:rPr spc="180" dirty="0"/>
              <a:t> </a:t>
            </a:r>
            <a:r>
              <a:rPr lang="en-GB" dirty="0"/>
              <a:t>F R E </a:t>
            </a:r>
            <a:r>
              <a:rPr lang="en-GB" dirty="0" err="1"/>
              <a:t>E</a:t>
            </a:r>
            <a:r>
              <a:rPr lang="en-GB" dirty="0"/>
              <a:t> S T R E A M</a:t>
            </a:r>
            <a:r>
              <a:rPr spc="180" dirty="0"/>
              <a:t> </a:t>
            </a:r>
            <a:r>
              <a:rPr dirty="0"/>
              <a:t>.</a:t>
            </a:r>
            <a:r>
              <a:rPr spc="180" dirty="0"/>
              <a:t> </a:t>
            </a:r>
            <a:r>
              <a:rPr dirty="0"/>
              <a:t>C</a:t>
            </a:r>
            <a:r>
              <a:rPr spc="180" dirty="0"/>
              <a:t> </a:t>
            </a:r>
            <a:r>
              <a:rPr dirty="0"/>
              <a:t>O</a:t>
            </a:r>
            <a:r>
              <a:rPr spc="180" dirty="0"/>
              <a:t> </a:t>
            </a:r>
            <a:r>
              <a:rPr dirty="0"/>
              <a:t>M</a:t>
            </a:r>
          </a:p>
        </p:txBody>
      </p:sp>
      <p:grpSp>
        <p:nvGrpSpPr>
          <p:cNvPr id="15" name="Group 14"/>
          <p:cNvGrpSpPr/>
          <p:nvPr/>
        </p:nvGrpSpPr>
        <p:grpSpPr>
          <a:xfrm>
            <a:off x="6350" y="19857"/>
            <a:ext cx="10052050" cy="965200"/>
            <a:chOff x="39177" y="4800"/>
            <a:chExt cx="10052050" cy="965200"/>
          </a:xfrm>
        </p:grpSpPr>
        <p:sp>
          <p:nvSpPr>
            <p:cNvPr id="16" name="Rectangle 15"/>
            <p:cNvSpPr/>
            <p:nvPr/>
          </p:nvSpPr>
          <p:spPr>
            <a:xfrm>
              <a:off x="39177" y="4800"/>
              <a:ext cx="10052050" cy="96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srcRect l="17142" t="10081" b="12274"/>
            <a:stretch/>
          </p:blipFill>
          <p:spPr>
            <a:xfrm>
              <a:off x="50063" y="40385"/>
              <a:ext cx="894477" cy="838201"/>
            </a:xfrm>
            <a:prstGeom prst="rect">
              <a:avLst/>
            </a:prstGeom>
          </p:spPr>
        </p:pic>
        <p:sp>
          <p:nvSpPr>
            <p:cNvPr id="18" name="TextBox 17"/>
            <p:cNvSpPr txBox="1"/>
            <p:nvPr/>
          </p:nvSpPr>
          <p:spPr>
            <a:xfrm>
              <a:off x="6705600" y="238763"/>
              <a:ext cx="3200400" cy="553998"/>
            </a:xfrm>
            <a:prstGeom prst="rect">
              <a:avLst/>
            </a:prstGeom>
            <a:noFill/>
          </p:spPr>
          <p:txBody>
            <a:bodyPr wrap="square" rtlCol="0">
              <a:spAutoFit/>
            </a:bodyPr>
            <a:lstStyle/>
            <a:p>
              <a:pPr algn="r"/>
              <a:r>
                <a:rPr lang="en-GB" sz="1600" dirty="0">
                  <a:solidFill>
                    <a:schemeClr val="bg2"/>
                  </a:solidFill>
                </a:rPr>
                <a:t>Contact: Jeremy Stumpf </a:t>
              </a:r>
              <a:r>
                <a:rPr lang="en-GB" sz="1400" dirty="0">
                  <a:solidFill>
                    <a:schemeClr val="bg2"/>
                  </a:solidFill>
                </a:rPr>
                <a:t>jeremy@freestream.com</a:t>
              </a:r>
              <a:endParaRPr lang="en-US" sz="1400" dirty="0">
                <a:solidFill>
                  <a:schemeClr val="bg2"/>
                </a:solidFill>
              </a:endParaRPr>
            </a:p>
          </p:txBody>
        </p:sp>
      </p:grpSp>
      <p:sp>
        <p:nvSpPr>
          <p:cNvPr id="25" name="Rectangle 24"/>
          <p:cNvSpPr/>
          <p:nvPr/>
        </p:nvSpPr>
        <p:spPr>
          <a:xfrm>
            <a:off x="228600" y="1280781"/>
            <a:ext cx="2575449" cy="307777"/>
          </a:xfrm>
          <a:prstGeom prst="rect">
            <a:avLst/>
          </a:prstGeom>
        </p:spPr>
        <p:txBody>
          <a:bodyPr wrap="none">
            <a:spAutoFit/>
          </a:bodyPr>
          <a:lstStyle/>
          <a:p>
            <a:pPr marL="12700">
              <a:lnSpc>
                <a:spcPct val="100000"/>
              </a:lnSpc>
              <a:spcBef>
                <a:spcPts val="95"/>
              </a:spcBef>
            </a:pPr>
            <a:r>
              <a:rPr lang="en-US" sz="1400" spc="40" dirty="0">
                <a:solidFill>
                  <a:srgbClr val="545454"/>
                </a:solidFill>
                <a:latin typeface="Arial"/>
                <a:cs typeface="Arial"/>
              </a:rPr>
              <a:t>Freestream Aircraft Limited</a:t>
            </a:r>
            <a:r>
              <a:rPr lang="en-US" sz="1400" spc="-30" dirty="0">
                <a:solidFill>
                  <a:srgbClr val="545454"/>
                </a:solidFill>
                <a:latin typeface="Arial"/>
                <a:cs typeface="Arial"/>
              </a:rPr>
              <a:t>  </a:t>
            </a:r>
            <a:endParaRPr lang="en-US" sz="1400" dirty="0">
              <a:latin typeface="Arial"/>
              <a:cs typeface="Arial"/>
            </a:endParaRPr>
          </a:p>
        </p:txBody>
      </p:sp>
      <p:sp>
        <p:nvSpPr>
          <p:cNvPr id="3" name="TextBox 2"/>
          <p:cNvSpPr txBox="1"/>
          <p:nvPr/>
        </p:nvSpPr>
        <p:spPr>
          <a:xfrm>
            <a:off x="261257" y="1947313"/>
            <a:ext cx="3276600" cy="4524315"/>
          </a:xfrm>
          <a:prstGeom prst="rect">
            <a:avLst/>
          </a:prstGeom>
          <a:noFill/>
        </p:spPr>
        <p:txBody>
          <a:bodyPr wrap="square" rtlCol="0">
            <a:spAutoFit/>
          </a:bodyPr>
          <a:lstStyle/>
          <a:p>
            <a:pPr algn="just"/>
            <a:r>
              <a:rPr lang="en-GB" sz="1200" dirty="0">
                <a:solidFill>
                  <a:srgbClr val="5A5A5A"/>
                </a:solidFill>
              </a:rPr>
              <a:t>Freestream Aircraft Limited is proud to have a team of highly experienced and uniquely qualified aviation consultants. Our team is able to cover all aspects of aircraft brokerage, acquisition, marketing, sales, custom design services, import/export and maintenance review of your aircraft. We specialize in state of the art, medium through ultra-long range corporate jet aircraft and fully understand the importance of attending to all details as required by our clients.</a:t>
            </a:r>
          </a:p>
          <a:p>
            <a:pPr algn="just"/>
            <a:endParaRPr lang="en-US" sz="1200" dirty="0">
              <a:solidFill>
                <a:srgbClr val="5A5A5A"/>
              </a:solidFill>
            </a:endParaRPr>
          </a:p>
          <a:p>
            <a:pPr algn="just"/>
            <a:r>
              <a:rPr lang="en-GB" sz="1200" dirty="0">
                <a:solidFill>
                  <a:srgbClr val="5A5A5A"/>
                </a:solidFill>
              </a:rPr>
              <a:t>Additionally, our affiliation with brokerage firms worldwide and our collateral buying power with the aircraft manufacturers, assures professional assistance to international and multinational companies as well as private individuals, artists, royalty and head-of-state clients.</a:t>
            </a:r>
          </a:p>
          <a:p>
            <a:pPr algn="just"/>
            <a:endParaRPr lang="en-US" sz="1200" dirty="0">
              <a:solidFill>
                <a:srgbClr val="5A5A5A"/>
              </a:solidFill>
            </a:endParaRPr>
          </a:p>
          <a:p>
            <a:pPr algn="just"/>
            <a:r>
              <a:rPr lang="en-GB" sz="1200" dirty="0">
                <a:solidFill>
                  <a:srgbClr val="5A5A5A"/>
                </a:solidFill>
              </a:rPr>
              <a:t>Freestream’s expertise, commitment to integrity, and vast experience provide our clientele the exclusive opportunity to experience a seamless transaction in a timely manner. Principals the world over continue to find their experience with Freestream advantageous and beneficial.</a:t>
            </a:r>
            <a:endParaRPr lang="en-US" sz="1200" dirty="0">
              <a:solidFill>
                <a:srgbClr val="5A5A5A"/>
              </a:solidFill>
            </a:endParaRPr>
          </a:p>
        </p:txBody>
      </p:sp>
      <p:grpSp>
        <p:nvGrpSpPr>
          <p:cNvPr id="26" name="Group 25"/>
          <p:cNvGrpSpPr/>
          <p:nvPr/>
        </p:nvGrpSpPr>
        <p:grpSpPr>
          <a:xfrm>
            <a:off x="3845780" y="7032441"/>
            <a:ext cx="6016507" cy="560443"/>
            <a:chOff x="3499650" y="7025996"/>
            <a:chExt cx="6016507" cy="560443"/>
          </a:xfrm>
        </p:grpSpPr>
        <p:sp>
          <p:nvSpPr>
            <p:cNvPr id="31" name="TextBox 30"/>
            <p:cNvSpPr txBox="1"/>
            <p:nvPr/>
          </p:nvSpPr>
          <p:spPr>
            <a:xfrm>
              <a:off x="5212948" y="7025996"/>
              <a:ext cx="2151391"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(Bermuda) Ltd</a:t>
              </a:r>
            </a:p>
            <a:p>
              <a:pPr>
                <a:lnSpc>
                  <a:spcPts val="940"/>
                </a:lnSpc>
              </a:pPr>
              <a:r>
                <a:rPr lang="en-GB" sz="800" spc="-5" dirty="0">
                  <a:solidFill>
                    <a:srgbClr val="58595B"/>
                  </a:solidFill>
                  <a:latin typeface="Arial"/>
                  <a:cs typeface="Arial"/>
                </a:rPr>
                <a:t>  Hamilton, Bermuda</a:t>
              </a:r>
            </a:p>
            <a:p>
              <a:pPr>
                <a:lnSpc>
                  <a:spcPts val="940"/>
                </a:lnSpc>
              </a:pPr>
              <a:r>
                <a:rPr lang="en-GB" sz="800" spc="-5" dirty="0">
                  <a:solidFill>
                    <a:srgbClr val="58595B"/>
                  </a:solidFill>
                  <a:latin typeface="Arial"/>
                  <a:cs typeface="Arial"/>
                </a:rPr>
                <a:t>  +1 441 505 1062</a:t>
              </a:r>
            </a:p>
            <a:p>
              <a:pPr>
                <a:lnSpc>
                  <a:spcPts val="940"/>
                </a:lnSpc>
              </a:pPr>
              <a:r>
                <a:rPr lang="en-GB" sz="800" spc="-5" dirty="0">
                  <a:solidFill>
                    <a:srgbClr val="58595B"/>
                  </a:solidFill>
                  <a:latin typeface="Arial"/>
                  <a:cs typeface="Arial"/>
                </a:rPr>
                <a:t>  sales@freestreambermuda.bm</a:t>
              </a:r>
              <a:r>
                <a:rPr lang="en-GB" sz="1000" spc="-5" dirty="0">
                  <a:solidFill>
                    <a:srgbClr val="58595B"/>
                  </a:solidFill>
                  <a:latin typeface="Arial"/>
                  <a:cs typeface="Arial"/>
                </a:rPr>
                <a:t> </a:t>
              </a:r>
            </a:p>
          </p:txBody>
        </p:sp>
        <p:sp>
          <p:nvSpPr>
            <p:cNvPr id="32" name="object 3"/>
            <p:cNvSpPr/>
            <p:nvPr/>
          </p:nvSpPr>
          <p:spPr>
            <a:xfrm flipH="1">
              <a:off x="517419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3" name="TextBox 32"/>
            <p:cNvSpPr txBox="1"/>
            <p:nvPr/>
          </p:nvSpPr>
          <p:spPr>
            <a:xfrm>
              <a:off x="3499650" y="7025996"/>
              <a:ext cx="1728180"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Limited</a:t>
              </a:r>
            </a:p>
            <a:p>
              <a:pPr>
                <a:lnSpc>
                  <a:spcPts val="940"/>
                </a:lnSpc>
              </a:pPr>
              <a:r>
                <a:rPr lang="en-GB" sz="800" spc="-5" dirty="0">
                  <a:solidFill>
                    <a:srgbClr val="58595B"/>
                  </a:solidFill>
                  <a:latin typeface="Arial"/>
                  <a:cs typeface="Arial"/>
                </a:rPr>
                <a:t> London</a:t>
              </a:r>
            </a:p>
            <a:p>
              <a:pPr>
                <a:lnSpc>
                  <a:spcPts val="940"/>
                </a:lnSpc>
              </a:pPr>
              <a:r>
                <a:rPr lang="en-GB" sz="800" spc="-5" dirty="0">
                  <a:solidFill>
                    <a:srgbClr val="58595B"/>
                  </a:solidFill>
                  <a:latin typeface="Arial"/>
                  <a:cs typeface="Arial"/>
                </a:rPr>
                <a:t> +44 207 584 3800</a:t>
              </a:r>
            </a:p>
            <a:p>
              <a:pPr>
                <a:lnSpc>
                  <a:spcPts val="940"/>
                </a:lnSpc>
              </a:pPr>
              <a:r>
                <a:rPr lang="en-GB" sz="800" spc="-5" dirty="0">
                  <a:solidFill>
                    <a:srgbClr val="58595B"/>
                  </a:solidFill>
                  <a:latin typeface="Arial"/>
                  <a:cs typeface="Arial"/>
                </a:rPr>
                <a:t> sales@freestream.com</a:t>
              </a:r>
              <a:r>
                <a:rPr lang="en-GB" sz="1000" spc="-5" dirty="0">
                  <a:solidFill>
                    <a:srgbClr val="58595B"/>
                  </a:solidFill>
                  <a:latin typeface="Arial"/>
                  <a:cs typeface="Arial"/>
                </a:rPr>
                <a:t> </a:t>
              </a:r>
            </a:p>
          </p:txBody>
        </p:sp>
        <p:sp>
          <p:nvSpPr>
            <p:cNvPr id="34" name="object 3"/>
            <p:cNvSpPr/>
            <p:nvPr/>
          </p:nvSpPr>
          <p:spPr>
            <a:xfrm flipH="1">
              <a:off x="7394225" y="7063304"/>
              <a:ext cx="45719" cy="408940"/>
            </a:xfrm>
            <a:custGeom>
              <a:avLst/>
              <a:gdLst/>
              <a:ahLst/>
              <a:cxnLst/>
              <a:rect l="l" t="t" r="r" b="b"/>
              <a:pathLst>
                <a:path h="408940">
                  <a:moveTo>
                    <a:pt x="0" y="0"/>
                  </a:moveTo>
                  <a:lnTo>
                    <a:pt x="0" y="408736"/>
                  </a:lnTo>
                </a:path>
              </a:pathLst>
            </a:custGeom>
            <a:ln w="3175">
              <a:solidFill>
                <a:srgbClr val="9D9FA2"/>
              </a:solidFill>
            </a:ln>
          </p:spPr>
          <p:txBody>
            <a:bodyPr wrap="square" lIns="0" tIns="0" rIns="0" bIns="0" rtlCol="0"/>
            <a:lstStyle/>
            <a:p>
              <a:endParaRPr/>
            </a:p>
          </p:txBody>
        </p:sp>
        <p:sp>
          <p:nvSpPr>
            <p:cNvPr id="35" name="TextBox 34"/>
            <p:cNvSpPr txBox="1"/>
            <p:nvPr/>
          </p:nvSpPr>
          <p:spPr>
            <a:xfrm>
              <a:off x="7493363" y="7032441"/>
              <a:ext cx="2022794" cy="553998"/>
            </a:xfrm>
            <a:prstGeom prst="rect">
              <a:avLst/>
            </a:prstGeom>
            <a:noFill/>
          </p:spPr>
          <p:txBody>
            <a:bodyPr wrap="square" rtlCol="0">
              <a:spAutoFit/>
            </a:bodyPr>
            <a:lstStyle/>
            <a:p>
              <a:pPr algn="r">
                <a:lnSpc>
                  <a:spcPts val="940"/>
                </a:lnSpc>
              </a:pPr>
              <a:r>
                <a:rPr lang="en-GB" sz="1000" spc="-5" dirty="0">
                  <a:solidFill>
                    <a:srgbClr val="58595B"/>
                  </a:solidFill>
                  <a:latin typeface="Arial"/>
                  <a:cs typeface="Arial"/>
                </a:rPr>
                <a:t>Freestream Aircraft (H.K) Limited</a:t>
              </a:r>
            </a:p>
            <a:p>
              <a:pPr>
                <a:lnSpc>
                  <a:spcPts val="940"/>
                </a:lnSpc>
              </a:pPr>
              <a:r>
                <a:rPr lang="en-GB" sz="800" spc="-5" dirty="0">
                  <a:solidFill>
                    <a:srgbClr val="58595B"/>
                  </a:solidFill>
                  <a:latin typeface="Arial"/>
                  <a:cs typeface="Arial"/>
                </a:rPr>
                <a:t>Hong Kong</a:t>
              </a:r>
            </a:p>
            <a:p>
              <a:pPr>
                <a:lnSpc>
                  <a:spcPts val="940"/>
                </a:lnSpc>
              </a:pPr>
              <a:r>
                <a:rPr lang="en-GB" sz="800" spc="-5" dirty="0">
                  <a:solidFill>
                    <a:srgbClr val="58595B"/>
                  </a:solidFill>
                  <a:latin typeface="Arial"/>
                  <a:cs typeface="Arial"/>
                </a:rPr>
                <a:t>+852 2724 5620</a:t>
              </a:r>
            </a:p>
            <a:p>
              <a:pPr>
                <a:lnSpc>
                  <a:spcPts val="940"/>
                </a:lnSpc>
              </a:pPr>
              <a:r>
                <a:rPr lang="en-GB" sz="800" spc="-5" dirty="0">
                  <a:solidFill>
                    <a:srgbClr val="58595B"/>
                  </a:solidFill>
                  <a:latin typeface="Arial"/>
                  <a:cs typeface="Arial"/>
                </a:rPr>
                <a:t>info@freestreamhongkong.com</a:t>
              </a:r>
              <a:r>
                <a:rPr lang="en-GB" sz="1000" spc="-5" dirty="0">
                  <a:solidFill>
                    <a:srgbClr val="58595B"/>
                  </a:solidFill>
                  <a:latin typeface="Arial"/>
                  <a:cs typeface="Arial"/>
                </a:rPr>
                <a:t> </a:t>
              </a:r>
            </a:p>
          </p:txBody>
        </p:sp>
      </p:grpSp>
      <p:pic>
        <p:nvPicPr>
          <p:cNvPr id="2" name="Picture 1">
            <a:extLst>
              <a:ext uri="{FF2B5EF4-FFF2-40B4-BE49-F238E27FC236}">
                <a16:creationId xmlns:a16="http://schemas.microsoft.com/office/drawing/2014/main" id="{1A642F1F-6139-4EA9-9118-733C60370FDA}"/>
              </a:ext>
            </a:extLst>
          </p:cNvPr>
          <p:cNvPicPr>
            <a:picLocks noChangeAspect="1"/>
          </p:cNvPicPr>
          <p:nvPr/>
        </p:nvPicPr>
        <p:blipFill>
          <a:blip r:embed="rId3"/>
          <a:stretch>
            <a:fillRect/>
          </a:stretch>
        </p:blipFill>
        <p:spPr>
          <a:xfrm>
            <a:off x="3845780" y="1998016"/>
            <a:ext cx="5942567" cy="3776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963</TotalTime>
  <Words>1296</Words>
  <Application>Microsoft Office PowerPoint</Application>
  <PresentationFormat>Custom</PresentationFormat>
  <Paragraphs>189</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dc:creator>
  <cp:lastModifiedBy>Rosemary Martinez</cp:lastModifiedBy>
  <cp:revision>50</cp:revision>
  <dcterms:created xsi:type="dcterms:W3CDTF">2018-09-04T09:19:56Z</dcterms:created>
  <dcterms:modified xsi:type="dcterms:W3CDTF">2020-07-06T16:20:00Z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2018-08-21T00:00:00Z</vt:filetime>
  </property>
  <property fmtid="{D5CDD505-2E9C-101B-9397-08002B2CF9AE}" pid="3" name="Creator">
    <vt:lpwstr>Adobe InDesign CS6 (Windows)</vt:lpwstr>
  </property>
  <property fmtid="{D5CDD505-2E9C-101B-9397-08002B2CF9AE}" pid="4" name="LastSaved">
    <vt:filetime>2018-09-04T00:00:00Z</vt:filetime>
  </property>
</Properties>
</file>